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Georgia" panose="02040502050405020303" pitchFamily="18" charset="0"/>
      <p:regular r:id="rId34"/>
      <p:bold r:id="rId35"/>
      <p:italic r:id="rId36"/>
      <p:boldItalic r:id="rId37"/>
    </p:embeddedFont>
    <p:embeddedFont>
      <p:font typeface="Impact" panose="020B0806030902050204" pitchFamily="34" charset="0"/>
      <p:regular r:id="rId38"/>
    </p:embeddedFont>
    <p:embeddedFont>
      <p:font typeface="Montserrat" pitchFamily="2" charset="77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D499426-6853-441C-9963-B447CFD88C91}">
  <a:tblStyle styleId="{3D499426-6853-441C-9963-B447CFD88C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46972"/>
  </p:normalViewPr>
  <p:slideViewPr>
    <p:cSldViewPr snapToGrid="0">
      <p:cViewPr varScale="1">
        <p:scale>
          <a:sx n="66" d="100"/>
          <a:sy n="66" d="100"/>
        </p:scale>
        <p:origin x="286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83199c817_4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83199c817_4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183199c817_8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183199c817_8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d1fbad201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d1fbad201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83199c8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183199c8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83199c81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183199c81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180f40841c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180f40841c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183199c817_4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183199c817_4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183199c817_4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183199c817_4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183199c817_4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183199c817_4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183199c817_4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183199c817_4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82fb9e2c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82fb9e2c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183199c817_4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183199c817_4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183199c817_4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183199c817_4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d1fbad201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d1fbad201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80f40841c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80f40841c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180f40841c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180f40841c_1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180f40841c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180f40841c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d1fbad201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d1fbad201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180f40841c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180f40841c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180f40841c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180f40841c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d1fbad20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d1fbad20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d1fbad201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d1fbad201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83199c81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183199c81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83199c817_4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83199c817_4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83199c817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183199c817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83199c817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183199c817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Return on advertising spend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3">
            <a:alphaModFix/>
          </a:blip>
          <a:srcRect t="33168" b="32255"/>
          <a:stretch/>
        </p:blipFill>
        <p:spPr>
          <a:xfrm>
            <a:off x="7567450" y="227962"/>
            <a:ext cx="1320049" cy="45641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t="33168" b="32255"/>
          <a:stretch/>
        </p:blipFill>
        <p:spPr>
          <a:xfrm>
            <a:off x="7567450" y="227962"/>
            <a:ext cx="1320049" cy="45641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>
            <a:spLocks noGrp="1"/>
          </p:cNvSpPr>
          <p:nvPr>
            <p:ph type="body" idx="4294967295"/>
          </p:nvPr>
        </p:nvSpPr>
        <p:spPr>
          <a:xfrm>
            <a:off x="4815750" y="2697525"/>
            <a:ext cx="4071600" cy="13830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i="1">
                <a:solidFill>
                  <a:srgbClr val="674EA7"/>
                </a:solidFill>
              </a:rPr>
              <a:t>Jason Huang, Xinran Li, Kyle Wang, Fan Zhang, Shengkang Zhou</a:t>
            </a:r>
            <a:endParaRPr sz="1300" i="1">
              <a:solidFill>
                <a:srgbClr val="674EA7"/>
              </a:solidFill>
            </a:endParaRPr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None/>
            </a:pPr>
            <a:endParaRPr sz="1300" i="1">
              <a:solidFill>
                <a:srgbClr val="674EA7"/>
              </a:solidFill>
            </a:endParaRPr>
          </a:p>
          <a:p>
            <a:pPr marL="0" lvl="0" indent="0" algn="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 i="1">
                <a:solidFill>
                  <a:srgbClr val="674EA7"/>
                </a:solidFill>
              </a:rPr>
              <a:t>March, 2022</a:t>
            </a:r>
            <a:endParaRPr sz="1300" i="1">
              <a:solidFill>
                <a:srgbClr val="674EA7"/>
              </a:solidFill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0" y="0"/>
            <a:ext cx="3148200" cy="5143500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rgbClr val="9A3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4">
            <a:alphaModFix/>
          </a:blip>
          <a:srcRect l="49736"/>
          <a:stretch/>
        </p:blipFill>
        <p:spPr>
          <a:xfrm>
            <a:off x="598575" y="753923"/>
            <a:ext cx="3375750" cy="363565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3918900" y="1040850"/>
            <a:ext cx="4968600" cy="14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rgbClr val="674EA7"/>
                </a:solidFill>
                <a:latin typeface="Impact"/>
                <a:ea typeface="Impact"/>
                <a:cs typeface="Impact"/>
                <a:sym typeface="Impact"/>
              </a:rPr>
              <a:t>Octantis’ Sustainable Growth - T800</a:t>
            </a:r>
            <a:endParaRPr sz="4100">
              <a:solidFill>
                <a:srgbClr val="674EA7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Exploratory Data Analysis - % Spend in Media Type</a:t>
            </a:r>
            <a:endParaRPr/>
          </a:p>
        </p:txBody>
      </p:sp>
      <p:pic>
        <p:nvPicPr>
          <p:cNvPr id="193" name="Google Shape;193;p22"/>
          <p:cNvPicPr preferRelativeResize="0"/>
          <p:nvPr/>
        </p:nvPicPr>
        <p:blipFill rotWithShape="1">
          <a:blip r:embed="rId3">
            <a:alphaModFix/>
          </a:blip>
          <a:srcRect l="5846" t="18883"/>
          <a:stretch/>
        </p:blipFill>
        <p:spPr>
          <a:xfrm>
            <a:off x="117875" y="1373650"/>
            <a:ext cx="4440027" cy="2513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 rotWithShape="1">
          <a:blip r:embed="rId4">
            <a:alphaModFix/>
          </a:blip>
          <a:srcRect l="9173" t="17039"/>
          <a:stretch/>
        </p:blipFill>
        <p:spPr>
          <a:xfrm>
            <a:off x="4507525" y="1345975"/>
            <a:ext cx="4440023" cy="2411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" name="Google Shape;195;p22"/>
          <p:cNvGrpSpPr/>
          <p:nvPr/>
        </p:nvGrpSpPr>
        <p:grpSpPr>
          <a:xfrm>
            <a:off x="523500" y="4834500"/>
            <a:ext cx="8097000" cy="128700"/>
            <a:chOff x="503625" y="4714875"/>
            <a:chExt cx="8097000" cy="128700"/>
          </a:xfrm>
        </p:grpSpPr>
        <p:sp>
          <p:nvSpPr>
            <p:cNvPr id="196" name="Google Shape;196;p22"/>
            <p:cNvSpPr/>
            <p:nvPr/>
          </p:nvSpPr>
          <p:spPr>
            <a:xfrm>
              <a:off x="503625" y="4714875"/>
              <a:ext cx="1505400" cy="128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EDA</a:t>
              </a:r>
              <a:endParaRPr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97" name="Google Shape;197;p22"/>
            <p:cNvSpPr/>
            <p:nvPr/>
          </p:nvSpPr>
          <p:spPr>
            <a:xfrm>
              <a:off x="2085225" y="4714875"/>
              <a:ext cx="12435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TOP FACTORS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98" name="Google Shape;198;p22"/>
            <p:cNvSpPr/>
            <p:nvPr/>
          </p:nvSpPr>
          <p:spPr>
            <a:xfrm>
              <a:off x="3404925" y="4714875"/>
              <a:ext cx="27471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OPTIMIZATION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99" name="Google Shape;199;p22"/>
            <p:cNvSpPr/>
            <p:nvPr/>
          </p:nvSpPr>
          <p:spPr>
            <a:xfrm>
              <a:off x="6228225" y="4714875"/>
              <a:ext cx="10527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FORECASTING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00" name="Google Shape;200;p22"/>
            <p:cNvSpPr/>
            <p:nvPr/>
          </p:nvSpPr>
          <p:spPr>
            <a:xfrm>
              <a:off x="7357125" y="4714875"/>
              <a:ext cx="12435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IMPROVE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01" name="Google Shape;201;p22"/>
          <p:cNvSpPr txBox="1"/>
          <p:nvPr/>
        </p:nvSpPr>
        <p:spPr>
          <a:xfrm>
            <a:off x="424950" y="38352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 b="1">
                <a:solidFill>
                  <a:srgbClr val="434343"/>
                </a:solidFill>
              </a:rPr>
              <a:t>2018</a:t>
            </a:r>
            <a:endParaRPr sz="1100" b="1">
              <a:solidFill>
                <a:srgbClr val="434343"/>
              </a:solidFill>
            </a:endParaRPr>
          </a:p>
        </p:txBody>
      </p:sp>
      <p:sp>
        <p:nvSpPr>
          <p:cNvPr id="202" name="Google Shape;202;p22"/>
          <p:cNvSpPr txBox="1"/>
          <p:nvPr/>
        </p:nvSpPr>
        <p:spPr>
          <a:xfrm>
            <a:off x="4842150" y="38352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 b="1">
                <a:solidFill>
                  <a:srgbClr val="434343"/>
                </a:solidFill>
              </a:rPr>
              <a:t>2019</a:t>
            </a:r>
            <a:endParaRPr sz="1100" b="1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body" idx="1"/>
          </p:nvPr>
        </p:nvSpPr>
        <p:spPr>
          <a:xfrm>
            <a:off x="470700" y="2499800"/>
            <a:ext cx="8202600" cy="14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“What are the </a:t>
            </a:r>
            <a:r>
              <a:rPr lang="en" sz="2000" b="1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top</a:t>
            </a:r>
            <a:r>
              <a:rPr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000" b="1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factors</a:t>
            </a:r>
            <a:r>
              <a:rPr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 affecting unit sales?”</a:t>
            </a:r>
            <a:endParaRPr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/>
          <p:nvPr/>
        </p:nvSpPr>
        <p:spPr>
          <a:xfrm>
            <a:off x="2623125" y="1035650"/>
            <a:ext cx="1011300" cy="3079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4"/>
          <p:cNvSpPr/>
          <p:nvPr/>
        </p:nvSpPr>
        <p:spPr>
          <a:xfrm>
            <a:off x="1536325" y="1035650"/>
            <a:ext cx="1011300" cy="3079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"/>
          <p:cNvSpPr/>
          <p:nvPr/>
        </p:nvSpPr>
        <p:spPr>
          <a:xfrm>
            <a:off x="449525" y="1035650"/>
            <a:ext cx="1011300" cy="3079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4"/>
          <p:cNvSpPr/>
          <p:nvPr/>
        </p:nvSpPr>
        <p:spPr>
          <a:xfrm>
            <a:off x="3718400" y="1031375"/>
            <a:ext cx="928800" cy="3079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title"/>
          </p:nvPr>
        </p:nvSpPr>
        <p:spPr>
          <a:xfrm>
            <a:off x="311700" y="315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  <a:latin typeface="Impact"/>
                <a:ea typeface="Impact"/>
                <a:cs typeface="Impact"/>
                <a:sym typeface="Impact"/>
              </a:rPr>
              <a:t>Top factors influencing unit sales – feature selection</a:t>
            </a:r>
            <a:endParaRPr>
              <a:solidFill>
                <a:srgbClr val="674EA7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18" name="Google Shape;21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0147" y="1223425"/>
            <a:ext cx="465325" cy="4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0150" y="2167450"/>
            <a:ext cx="465325" cy="4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2925" y="3285275"/>
            <a:ext cx="465325" cy="46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4"/>
          <p:cNvSpPr txBox="1"/>
          <p:nvPr/>
        </p:nvSpPr>
        <p:spPr>
          <a:xfrm>
            <a:off x="3815875" y="1614675"/>
            <a:ext cx="77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Spend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2" name="Google Shape;222;p24"/>
          <p:cNvSpPr txBox="1"/>
          <p:nvPr/>
        </p:nvSpPr>
        <p:spPr>
          <a:xfrm>
            <a:off x="3950125" y="2598925"/>
            <a:ext cx="57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Imp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3" name="Google Shape;223;p24"/>
          <p:cNvSpPr txBox="1"/>
          <p:nvPr/>
        </p:nvSpPr>
        <p:spPr>
          <a:xfrm>
            <a:off x="3868550" y="3640500"/>
            <a:ext cx="77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Clicks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24" name="Google Shape;22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5076" y="1538477"/>
            <a:ext cx="465300" cy="4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7473" y="3049777"/>
            <a:ext cx="40020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4"/>
          <p:cNvSpPr txBox="1"/>
          <p:nvPr/>
        </p:nvSpPr>
        <p:spPr>
          <a:xfrm>
            <a:off x="642250" y="1970800"/>
            <a:ext cx="77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Local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7" name="Google Shape;227;p24"/>
          <p:cNvSpPr txBox="1"/>
          <p:nvPr/>
        </p:nvSpPr>
        <p:spPr>
          <a:xfrm>
            <a:off x="525725" y="3449988"/>
            <a:ext cx="92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National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28" name="Google Shape;228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33050" y="1540625"/>
            <a:ext cx="465300" cy="4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09325" y="2936525"/>
            <a:ext cx="465300" cy="4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4"/>
          <p:cNvSpPr txBox="1"/>
          <p:nvPr/>
        </p:nvSpPr>
        <p:spPr>
          <a:xfrm>
            <a:off x="1655575" y="2005500"/>
            <a:ext cx="92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Display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1" name="Google Shape;231;p24"/>
          <p:cNvSpPr txBox="1"/>
          <p:nvPr/>
        </p:nvSpPr>
        <p:spPr>
          <a:xfrm>
            <a:off x="1655575" y="3425275"/>
            <a:ext cx="77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Search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32" name="Google Shape;232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20350" y="1539675"/>
            <a:ext cx="465300" cy="4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4"/>
          <p:cNvSpPr txBox="1"/>
          <p:nvPr/>
        </p:nvSpPr>
        <p:spPr>
          <a:xfrm>
            <a:off x="2766550" y="1989950"/>
            <a:ext cx="83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Online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34" name="Google Shape;234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46675" y="2916550"/>
            <a:ext cx="538975" cy="53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4"/>
          <p:cNvSpPr txBox="1"/>
          <p:nvPr/>
        </p:nvSpPr>
        <p:spPr>
          <a:xfrm>
            <a:off x="2888000" y="3488425"/>
            <a:ext cx="83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TV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6" name="Google Shape;236;p24"/>
          <p:cNvSpPr/>
          <p:nvPr/>
        </p:nvSpPr>
        <p:spPr>
          <a:xfrm>
            <a:off x="3718373" y="4167850"/>
            <a:ext cx="928800" cy="465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Parameters</a:t>
            </a:r>
            <a:endParaRPr sz="1000" b="1"/>
          </a:p>
        </p:txBody>
      </p:sp>
      <p:sp>
        <p:nvSpPr>
          <p:cNvPr id="237" name="Google Shape;237;p24"/>
          <p:cNvSpPr/>
          <p:nvPr/>
        </p:nvSpPr>
        <p:spPr>
          <a:xfrm>
            <a:off x="449525" y="4182925"/>
            <a:ext cx="1011300" cy="465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Location</a:t>
            </a:r>
            <a:endParaRPr b="1"/>
          </a:p>
        </p:txBody>
      </p:sp>
      <p:sp>
        <p:nvSpPr>
          <p:cNvPr id="238" name="Google Shape;238;p24"/>
          <p:cNvSpPr/>
          <p:nvPr/>
        </p:nvSpPr>
        <p:spPr>
          <a:xfrm>
            <a:off x="1536324" y="4182300"/>
            <a:ext cx="1011300" cy="465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Type</a:t>
            </a:r>
            <a:endParaRPr b="1"/>
          </a:p>
        </p:txBody>
      </p:sp>
      <p:sp>
        <p:nvSpPr>
          <p:cNvPr id="239" name="Google Shape;239;p24"/>
          <p:cNvSpPr/>
          <p:nvPr/>
        </p:nvSpPr>
        <p:spPr>
          <a:xfrm>
            <a:off x="2627350" y="4167850"/>
            <a:ext cx="1011300" cy="465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Channel</a:t>
            </a:r>
            <a:endParaRPr b="1"/>
          </a:p>
        </p:txBody>
      </p:sp>
      <p:graphicFrame>
        <p:nvGraphicFramePr>
          <p:cNvPr id="240" name="Google Shape;240;p24"/>
          <p:cNvGraphicFramePr/>
          <p:nvPr/>
        </p:nvGraphicFramePr>
        <p:xfrm>
          <a:off x="5397025" y="1288400"/>
          <a:ext cx="3435300" cy="3175400"/>
        </p:xfrm>
        <a:graphic>
          <a:graphicData uri="http://schemas.openxmlformats.org/drawingml/2006/table">
            <a:tbl>
              <a:tblPr>
                <a:noFill/>
                <a:tableStyleId>{3D499426-6853-441C-9963-B447CFD88C91}</a:tableStyleId>
              </a:tblPr>
              <a:tblGrid>
                <a:gridCol w="171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9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434343"/>
                          </a:solidFill>
                        </a:rPr>
                        <a:t>search_imp</a:t>
                      </a:r>
                      <a:endParaRPr sz="13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434343"/>
                          </a:solidFill>
                        </a:rPr>
                        <a:t>search_spd</a:t>
                      </a:r>
                      <a:endParaRPr sz="13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434343"/>
                          </a:solidFill>
                        </a:rPr>
                        <a:t>search_click</a:t>
                      </a:r>
                      <a:endParaRPr sz="13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434343"/>
                          </a:solidFill>
                        </a:rPr>
                        <a:t>online_imp</a:t>
                      </a:r>
                      <a:endParaRPr sz="13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434343"/>
                          </a:solidFill>
                        </a:rPr>
                        <a:t>online_spd</a:t>
                      </a:r>
                      <a:endParaRPr sz="13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434343"/>
                          </a:solidFill>
                        </a:rPr>
                        <a:t>online_click</a:t>
                      </a:r>
                      <a:endParaRPr sz="13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434343"/>
                          </a:solidFill>
                        </a:rPr>
                        <a:t>local_dis_imp</a:t>
                      </a:r>
                      <a:endParaRPr sz="13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434343"/>
                          </a:solidFill>
                        </a:rPr>
                        <a:t>local_dis_spd</a:t>
                      </a:r>
                      <a:endParaRPr sz="13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434343"/>
                          </a:solidFill>
                        </a:rPr>
                        <a:t>local_dis_click</a:t>
                      </a:r>
                      <a:endParaRPr sz="13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434343"/>
                          </a:solidFill>
                        </a:rPr>
                        <a:t>national_dis_imp</a:t>
                      </a:r>
                      <a:endParaRPr sz="13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7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434343"/>
                          </a:solidFill>
                        </a:rPr>
                        <a:t>national_dis_spd</a:t>
                      </a:r>
                      <a:endParaRPr sz="13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434343"/>
                          </a:solidFill>
                        </a:rPr>
                        <a:t>national_dis_click</a:t>
                      </a:r>
                      <a:endParaRPr sz="13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0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434343"/>
                          </a:solidFill>
                        </a:rPr>
                        <a:t>National_tv_</a:t>
                      </a:r>
                      <a:endParaRPr sz="1300">
                        <a:solidFill>
                          <a:srgbClr val="434343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434343"/>
                          </a:solidFill>
                        </a:rPr>
                        <a:t>impression</a:t>
                      </a:r>
                      <a:endParaRPr sz="13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434343"/>
                          </a:solidFill>
                        </a:rPr>
                        <a:t>national_tv_spend</a:t>
                      </a:r>
                      <a:endParaRPr sz="13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41" name="Google Shape;241;p24"/>
          <p:cNvSpPr txBox="1"/>
          <p:nvPr/>
        </p:nvSpPr>
        <p:spPr>
          <a:xfrm>
            <a:off x="6268675" y="888238"/>
            <a:ext cx="203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Final 14 features</a:t>
            </a:r>
            <a:endParaRPr>
              <a:solidFill>
                <a:srgbClr val="434343"/>
              </a:solidFill>
            </a:endParaRPr>
          </a:p>
        </p:txBody>
      </p:sp>
      <p:grpSp>
        <p:nvGrpSpPr>
          <p:cNvPr id="242" name="Google Shape;242;p24"/>
          <p:cNvGrpSpPr/>
          <p:nvPr/>
        </p:nvGrpSpPr>
        <p:grpSpPr>
          <a:xfrm>
            <a:off x="523500" y="4834500"/>
            <a:ext cx="8097000" cy="128700"/>
            <a:chOff x="503625" y="4714875"/>
            <a:chExt cx="8097000" cy="128700"/>
          </a:xfrm>
        </p:grpSpPr>
        <p:sp>
          <p:nvSpPr>
            <p:cNvPr id="243" name="Google Shape;243;p24"/>
            <p:cNvSpPr/>
            <p:nvPr/>
          </p:nvSpPr>
          <p:spPr>
            <a:xfrm>
              <a:off x="503625" y="4714875"/>
              <a:ext cx="15054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EDA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2085225" y="4714875"/>
              <a:ext cx="1243500" cy="128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TOP FACTORS</a:t>
              </a:r>
              <a:endParaRPr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3404925" y="4714875"/>
              <a:ext cx="27471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OPTIMIZATION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6" name="Google Shape;246;p24"/>
            <p:cNvSpPr/>
            <p:nvPr/>
          </p:nvSpPr>
          <p:spPr>
            <a:xfrm>
              <a:off x="6228225" y="4714875"/>
              <a:ext cx="10527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FORECASTING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7" name="Google Shape;247;p24"/>
            <p:cNvSpPr/>
            <p:nvPr/>
          </p:nvSpPr>
          <p:spPr>
            <a:xfrm>
              <a:off x="7357125" y="4714875"/>
              <a:ext cx="12435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IMPROVE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5"/>
          <p:cNvSpPr txBox="1">
            <a:spLocks noGrp="1"/>
          </p:cNvSpPr>
          <p:nvPr>
            <p:ph type="title"/>
          </p:nvPr>
        </p:nvSpPr>
        <p:spPr>
          <a:xfrm>
            <a:off x="277500" y="2813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  <a:latin typeface="Impact"/>
                <a:ea typeface="Impact"/>
                <a:cs typeface="Impact"/>
                <a:sym typeface="Impact"/>
              </a:rPr>
              <a:t>Top factors influencing unit sales – model comparison</a:t>
            </a:r>
            <a:endParaRPr>
              <a:solidFill>
                <a:srgbClr val="674EA7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54" name="Google Shape;254;p25"/>
          <p:cNvPicPr preferRelativeResize="0"/>
          <p:nvPr/>
        </p:nvPicPr>
        <p:blipFill rotWithShape="1">
          <a:blip r:embed="rId3">
            <a:alphaModFix/>
          </a:blip>
          <a:srcRect l="7042" r="26710"/>
          <a:stretch/>
        </p:blipFill>
        <p:spPr>
          <a:xfrm>
            <a:off x="484225" y="1181901"/>
            <a:ext cx="1506449" cy="265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8950" y="1520338"/>
            <a:ext cx="3506750" cy="197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5"/>
          <p:cNvSpPr txBox="1"/>
          <p:nvPr/>
        </p:nvSpPr>
        <p:spPr>
          <a:xfrm>
            <a:off x="484225" y="854050"/>
            <a:ext cx="170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1C75"/>
                </a:solidFill>
              </a:rPr>
              <a:t>Lasso Regression</a:t>
            </a:r>
            <a:endParaRPr>
              <a:solidFill>
                <a:srgbClr val="351C75"/>
              </a:solidFill>
            </a:endParaRPr>
          </a:p>
        </p:txBody>
      </p:sp>
      <p:sp>
        <p:nvSpPr>
          <p:cNvPr id="257" name="Google Shape;257;p25"/>
          <p:cNvSpPr txBox="1"/>
          <p:nvPr/>
        </p:nvSpPr>
        <p:spPr>
          <a:xfrm>
            <a:off x="3386550" y="1068938"/>
            <a:ext cx="170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1C75"/>
                </a:solidFill>
              </a:rPr>
              <a:t>Random Forest</a:t>
            </a:r>
            <a:endParaRPr>
              <a:solidFill>
                <a:srgbClr val="351C75"/>
              </a:solidFill>
            </a:endParaRPr>
          </a:p>
        </p:txBody>
      </p:sp>
      <p:sp>
        <p:nvSpPr>
          <p:cNvPr id="258" name="Google Shape;258;p25"/>
          <p:cNvSpPr txBox="1"/>
          <p:nvPr/>
        </p:nvSpPr>
        <p:spPr>
          <a:xfrm>
            <a:off x="6681400" y="1041150"/>
            <a:ext cx="170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1C75"/>
                </a:solidFill>
              </a:rPr>
              <a:t>SHAP</a:t>
            </a:r>
            <a:endParaRPr>
              <a:solidFill>
                <a:srgbClr val="351C75"/>
              </a:solidFill>
            </a:endParaRPr>
          </a:p>
        </p:txBody>
      </p:sp>
      <p:sp>
        <p:nvSpPr>
          <p:cNvPr id="259" name="Google Shape;259;p25"/>
          <p:cNvSpPr/>
          <p:nvPr/>
        </p:nvSpPr>
        <p:spPr>
          <a:xfrm>
            <a:off x="1461975" y="3791900"/>
            <a:ext cx="6702600" cy="1050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➔"/>
            </a:pPr>
            <a:r>
              <a:rPr lang="en" sz="1200">
                <a:solidFill>
                  <a:srgbClr val="434343"/>
                </a:solidFill>
              </a:rPr>
              <a:t>SHAP and RF agree that </a:t>
            </a:r>
            <a:r>
              <a:rPr lang="en" sz="1200" b="1">
                <a:solidFill>
                  <a:srgbClr val="351C75"/>
                </a:solidFill>
              </a:rPr>
              <a:t>local display </a:t>
            </a:r>
            <a:r>
              <a:rPr lang="en" sz="1200">
                <a:solidFill>
                  <a:srgbClr val="434343"/>
                </a:solidFill>
              </a:rPr>
              <a:t>are the most important features</a:t>
            </a:r>
            <a:endParaRPr sz="1200">
              <a:solidFill>
                <a:srgbClr val="434343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➔"/>
            </a:pPr>
            <a:r>
              <a:rPr lang="en" sz="1200">
                <a:solidFill>
                  <a:srgbClr val="434343"/>
                </a:solidFill>
              </a:rPr>
              <a:t>Followed by</a:t>
            </a:r>
            <a:r>
              <a:rPr lang="en" sz="1200">
                <a:solidFill>
                  <a:srgbClr val="351C75"/>
                </a:solidFill>
              </a:rPr>
              <a:t> search advertisements</a:t>
            </a:r>
            <a:endParaRPr sz="1200">
              <a:solidFill>
                <a:srgbClr val="351C75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➔"/>
            </a:pPr>
            <a:r>
              <a:rPr lang="en" sz="1200">
                <a:solidFill>
                  <a:srgbClr val="434343"/>
                </a:solidFill>
              </a:rPr>
              <a:t>National level campaigns are less effective than local level campaigns</a:t>
            </a:r>
            <a:endParaRPr sz="1200">
              <a:solidFill>
                <a:srgbClr val="434343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➔"/>
            </a:pPr>
            <a:r>
              <a:rPr lang="en" sz="1200">
                <a:solidFill>
                  <a:srgbClr val="434343"/>
                </a:solidFill>
              </a:rPr>
              <a:t>Channel-wise, online performs better than TV, but it still has room for improvement</a:t>
            </a:r>
            <a:br>
              <a:rPr lang="en" sz="1200">
                <a:solidFill>
                  <a:srgbClr val="434343"/>
                </a:solidFill>
              </a:rPr>
            </a:br>
            <a:endParaRPr sz="1200">
              <a:solidFill>
                <a:srgbClr val="434343"/>
              </a:solidFill>
            </a:endParaRPr>
          </a:p>
        </p:txBody>
      </p:sp>
      <p:pic>
        <p:nvPicPr>
          <p:cNvPr id="260" name="Google Shape;26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5699" y="1464763"/>
            <a:ext cx="3148796" cy="2084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1" name="Google Shape;261;p25"/>
          <p:cNvGrpSpPr/>
          <p:nvPr/>
        </p:nvGrpSpPr>
        <p:grpSpPr>
          <a:xfrm>
            <a:off x="523500" y="4834500"/>
            <a:ext cx="8097000" cy="128700"/>
            <a:chOff x="503625" y="4714875"/>
            <a:chExt cx="8097000" cy="128700"/>
          </a:xfrm>
        </p:grpSpPr>
        <p:sp>
          <p:nvSpPr>
            <p:cNvPr id="262" name="Google Shape;262;p25"/>
            <p:cNvSpPr/>
            <p:nvPr/>
          </p:nvSpPr>
          <p:spPr>
            <a:xfrm>
              <a:off x="503625" y="4714875"/>
              <a:ext cx="15054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EDA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3" name="Google Shape;263;p25"/>
            <p:cNvSpPr/>
            <p:nvPr/>
          </p:nvSpPr>
          <p:spPr>
            <a:xfrm>
              <a:off x="2085225" y="4714875"/>
              <a:ext cx="1243500" cy="128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TOP FACTORS</a:t>
              </a:r>
              <a:endParaRPr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4" name="Google Shape;264;p25"/>
            <p:cNvSpPr/>
            <p:nvPr/>
          </p:nvSpPr>
          <p:spPr>
            <a:xfrm>
              <a:off x="3404925" y="4714875"/>
              <a:ext cx="27471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OPTIMIZATION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>
              <a:off x="6228225" y="4714875"/>
              <a:ext cx="10527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FORECASTING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6" name="Google Shape;266;p25"/>
            <p:cNvSpPr/>
            <p:nvPr/>
          </p:nvSpPr>
          <p:spPr>
            <a:xfrm>
              <a:off x="7357125" y="4714875"/>
              <a:ext cx="12435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IMPROVE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6"/>
          <p:cNvSpPr txBox="1">
            <a:spLocks noGrp="1"/>
          </p:cNvSpPr>
          <p:nvPr>
            <p:ph type="title"/>
          </p:nvPr>
        </p:nvSpPr>
        <p:spPr>
          <a:xfrm>
            <a:off x="277500" y="2813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  <a:latin typeface="Impact"/>
                <a:ea typeface="Impact"/>
                <a:cs typeface="Impact"/>
                <a:sym typeface="Impact"/>
              </a:rPr>
              <a:t>Top factors influencing unit sales – insight derived…</a:t>
            </a:r>
            <a:endParaRPr>
              <a:solidFill>
                <a:srgbClr val="674EA7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73" name="Google Shape;2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199" y="1017728"/>
            <a:ext cx="4028851" cy="272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6"/>
          <p:cNvSpPr/>
          <p:nvPr/>
        </p:nvSpPr>
        <p:spPr>
          <a:xfrm>
            <a:off x="1153500" y="3783600"/>
            <a:ext cx="6837000" cy="1050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➔"/>
            </a:pPr>
            <a:r>
              <a:rPr lang="en" sz="1100">
                <a:solidFill>
                  <a:srgbClr val="434343"/>
                </a:solidFill>
              </a:rPr>
              <a:t>The relationship between local display and unit sales is not linear, indicating certain display strategies is extremely effective. </a:t>
            </a:r>
            <a:endParaRPr sz="1100">
              <a:solidFill>
                <a:srgbClr val="434343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➔"/>
            </a:pPr>
            <a:r>
              <a:rPr lang="en" sz="1100">
                <a:solidFill>
                  <a:srgbClr val="434343"/>
                </a:solidFill>
              </a:rPr>
              <a:t>Search is positively correlated with unite sales–raise brand awareness to push search’s impact.</a:t>
            </a:r>
            <a:br>
              <a:rPr lang="en" sz="1100">
                <a:solidFill>
                  <a:srgbClr val="434343"/>
                </a:solidFill>
              </a:rPr>
            </a:br>
            <a:endParaRPr sz="1100">
              <a:solidFill>
                <a:srgbClr val="434343"/>
              </a:solidFill>
            </a:endParaRPr>
          </a:p>
        </p:txBody>
      </p:sp>
      <p:pic>
        <p:nvPicPr>
          <p:cNvPr id="275" name="Google Shape;27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575" y="2029901"/>
            <a:ext cx="8034200" cy="93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0200" y="1645163"/>
            <a:ext cx="6381750" cy="1466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7" name="Google Shape;277;p26"/>
          <p:cNvGrpSpPr/>
          <p:nvPr/>
        </p:nvGrpSpPr>
        <p:grpSpPr>
          <a:xfrm>
            <a:off x="523500" y="4834500"/>
            <a:ext cx="8097000" cy="128700"/>
            <a:chOff x="503625" y="4714875"/>
            <a:chExt cx="8097000" cy="128700"/>
          </a:xfrm>
        </p:grpSpPr>
        <p:sp>
          <p:nvSpPr>
            <p:cNvPr id="278" name="Google Shape;278;p26"/>
            <p:cNvSpPr/>
            <p:nvPr/>
          </p:nvSpPr>
          <p:spPr>
            <a:xfrm>
              <a:off x="503625" y="4714875"/>
              <a:ext cx="15054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EDA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2085225" y="4714875"/>
              <a:ext cx="1243500" cy="128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TOP FACTORS</a:t>
              </a:r>
              <a:endParaRPr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3404925" y="4714875"/>
              <a:ext cx="27471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OPTIMIZATION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6228225" y="4714875"/>
              <a:ext cx="10527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FORECASTING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7357125" y="4714875"/>
              <a:ext cx="12435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IMPROVE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7"/>
          <p:cNvSpPr txBox="1">
            <a:spLocks noGrp="1"/>
          </p:cNvSpPr>
          <p:nvPr>
            <p:ph type="body" idx="1"/>
          </p:nvPr>
        </p:nvSpPr>
        <p:spPr>
          <a:xfrm>
            <a:off x="470700" y="1833600"/>
            <a:ext cx="8202600" cy="14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“How can we </a:t>
            </a:r>
            <a:r>
              <a:rPr lang="en" sz="2000" b="1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optimize</a:t>
            </a:r>
            <a:r>
              <a:rPr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 the media levers even more to generate more sales while maintaining a high ROI in the upcoming 2020 year?”</a:t>
            </a:r>
            <a:endParaRPr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8"/>
          <p:cNvSpPr txBox="1">
            <a:spLocks noGrp="1"/>
          </p:cNvSpPr>
          <p:nvPr>
            <p:ph type="title"/>
          </p:nvPr>
        </p:nvSpPr>
        <p:spPr>
          <a:xfrm>
            <a:off x="311700" y="349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Modeling - Data</a:t>
            </a:r>
            <a:endParaRPr>
              <a:solidFill>
                <a:srgbClr val="674EA7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95" name="Google Shape;2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750" y="1078675"/>
            <a:ext cx="5895201" cy="2598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8"/>
          <p:cNvSpPr/>
          <p:nvPr/>
        </p:nvSpPr>
        <p:spPr>
          <a:xfrm>
            <a:off x="6263950" y="974550"/>
            <a:ext cx="2824500" cy="2598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</a:pPr>
            <a:r>
              <a:rPr lang="en" sz="1100">
                <a:solidFill>
                  <a:srgbClr val="434343"/>
                </a:solidFill>
              </a:rPr>
              <a:t>Replace  NAN with 0s</a:t>
            </a:r>
            <a:endParaRPr sz="1100">
              <a:solidFill>
                <a:srgbClr val="434343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</a:pPr>
            <a:r>
              <a:rPr lang="en" sz="1100">
                <a:solidFill>
                  <a:srgbClr val="434343"/>
                </a:solidFill>
              </a:rPr>
              <a:t>Only focusing on T800</a:t>
            </a:r>
            <a:endParaRPr sz="1100">
              <a:solidFill>
                <a:srgbClr val="434343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</a:pPr>
            <a:r>
              <a:rPr lang="en" sz="1100">
                <a:solidFill>
                  <a:srgbClr val="434343"/>
                </a:solidFill>
              </a:rPr>
              <a:t>Find coefficients for each 17 independent variable for each location</a:t>
            </a:r>
            <a:endParaRPr sz="1100">
              <a:solidFill>
                <a:srgbClr val="434343"/>
              </a:solidFill>
            </a:endParaRPr>
          </a:p>
          <a:p>
            <a:pPr marL="9144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</a:pPr>
            <a:r>
              <a:rPr lang="en" sz="1100">
                <a:solidFill>
                  <a:srgbClr val="434343"/>
                </a:solidFill>
              </a:rPr>
              <a:t>Dependent variable</a:t>
            </a:r>
            <a:endParaRPr sz="1100">
              <a:solidFill>
                <a:srgbClr val="434343"/>
              </a:solidFill>
            </a:endParaRPr>
          </a:p>
        </p:txBody>
      </p:sp>
      <p:grpSp>
        <p:nvGrpSpPr>
          <p:cNvPr id="297" name="Google Shape;297;p28"/>
          <p:cNvGrpSpPr/>
          <p:nvPr/>
        </p:nvGrpSpPr>
        <p:grpSpPr>
          <a:xfrm>
            <a:off x="1519986" y="3909222"/>
            <a:ext cx="6104044" cy="572704"/>
            <a:chOff x="368725" y="3834250"/>
            <a:chExt cx="5261200" cy="645300"/>
          </a:xfrm>
        </p:grpSpPr>
        <p:sp>
          <p:nvSpPr>
            <p:cNvPr id="298" name="Google Shape;298;p28"/>
            <p:cNvSpPr/>
            <p:nvPr/>
          </p:nvSpPr>
          <p:spPr>
            <a:xfrm>
              <a:off x="368725" y="3834250"/>
              <a:ext cx="1777800" cy="645300"/>
            </a:xfrm>
            <a:prstGeom prst="roundRect">
              <a:avLst>
                <a:gd name="adj" fmla="val 16667"/>
              </a:avLst>
            </a:prstGeom>
            <a:solidFill>
              <a:srgbClr val="D9D2E9"/>
            </a:solidFill>
            <a:ln w="9525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i="1">
                  <a:solidFill>
                    <a:srgbClr val="351C75"/>
                  </a:solidFill>
                </a:rPr>
                <a:t>Multivariate Time Series</a:t>
              </a:r>
              <a:endParaRPr sz="1100" i="1">
                <a:solidFill>
                  <a:srgbClr val="351C75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i="1">
                  <a:solidFill>
                    <a:srgbClr val="351C75"/>
                  </a:solidFill>
                </a:rPr>
                <a:t>(SARIMAX/ARIMAX)</a:t>
              </a:r>
              <a:endParaRPr sz="1100" i="1">
                <a:solidFill>
                  <a:srgbClr val="351C75"/>
                </a:solidFill>
              </a:endParaRPr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2330625" y="3834250"/>
              <a:ext cx="1557600" cy="645300"/>
            </a:xfrm>
            <a:prstGeom prst="roundRect">
              <a:avLst>
                <a:gd name="adj" fmla="val 16667"/>
              </a:avLst>
            </a:prstGeom>
            <a:solidFill>
              <a:srgbClr val="D9D2E9"/>
            </a:solidFill>
            <a:ln w="9525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i="1">
                  <a:solidFill>
                    <a:srgbClr val="351C75"/>
                  </a:solidFill>
                </a:rPr>
                <a:t>Lasso regression</a:t>
              </a:r>
              <a:endParaRPr sz="1100" i="1">
                <a:solidFill>
                  <a:srgbClr val="351C75"/>
                </a:solidFill>
              </a:endParaRPr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4072325" y="3834250"/>
              <a:ext cx="1557600" cy="645300"/>
            </a:xfrm>
            <a:prstGeom prst="roundRect">
              <a:avLst>
                <a:gd name="adj" fmla="val 16667"/>
              </a:avLst>
            </a:prstGeom>
            <a:solidFill>
              <a:srgbClr val="D9D2E9"/>
            </a:solidFill>
            <a:ln w="9525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i="1">
                  <a:solidFill>
                    <a:srgbClr val="351C75"/>
                  </a:solidFill>
                </a:rPr>
                <a:t>Linear Programming</a:t>
              </a:r>
              <a:endParaRPr sz="1100" i="1">
                <a:solidFill>
                  <a:srgbClr val="351C75"/>
                </a:solidFill>
              </a:endParaRPr>
            </a:p>
          </p:txBody>
        </p:sp>
      </p:grpSp>
      <p:grpSp>
        <p:nvGrpSpPr>
          <p:cNvPr id="301" name="Google Shape;301;p28"/>
          <p:cNvGrpSpPr/>
          <p:nvPr/>
        </p:nvGrpSpPr>
        <p:grpSpPr>
          <a:xfrm>
            <a:off x="523500" y="4834500"/>
            <a:ext cx="8097000" cy="128700"/>
            <a:chOff x="503625" y="4714875"/>
            <a:chExt cx="8097000" cy="128700"/>
          </a:xfrm>
        </p:grpSpPr>
        <p:sp>
          <p:nvSpPr>
            <p:cNvPr id="302" name="Google Shape;302;p28"/>
            <p:cNvSpPr/>
            <p:nvPr/>
          </p:nvSpPr>
          <p:spPr>
            <a:xfrm>
              <a:off x="503625" y="4714875"/>
              <a:ext cx="15054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EDA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2085225" y="4714875"/>
              <a:ext cx="12435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TOP FACTORS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3404925" y="4714875"/>
              <a:ext cx="2747100" cy="128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OPTIMIZATION</a:t>
              </a:r>
              <a:endParaRPr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5" name="Google Shape;305;p28"/>
            <p:cNvSpPr/>
            <p:nvPr/>
          </p:nvSpPr>
          <p:spPr>
            <a:xfrm>
              <a:off x="6228225" y="4714875"/>
              <a:ext cx="10527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FORECASTING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6" name="Google Shape;306;p28"/>
            <p:cNvSpPr/>
            <p:nvPr/>
          </p:nvSpPr>
          <p:spPr>
            <a:xfrm>
              <a:off x="7357125" y="4714875"/>
              <a:ext cx="12435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IMPROVE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9"/>
          <p:cNvSpPr txBox="1">
            <a:spLocks noGrp="1"/>
          </p:cNvSpPr>
          <p:nvPr>
            <p:ph type="title"/>
          </p:nvPr>
        </p:nvSpPr>
        <p:spPr>
          <a:xfrm>
            <a:off x="311700" y="349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Modeling - Multivariate Time Series (ARIMAX) - Boston</a:t>
            </a:r>
            <a:endParaRPr>
              <a:solidFill>
                <a:srgbClr val="674EA7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313" name="Google Shape;31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675" y="869638"/>
            <a:ext cx="4168337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4411" y="961750"/>
            <a:ext cx="3863988" cy="321999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9"/>
          <p:cNvSpPr txBox="1"/>
          <p:nvPr/>
        </p:nvSpPr>
        <p:spPr>
          <a:xfrm>
            <a:off x="5070350" y="42994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Calibri"/>
                <a:ea typeface="Calibri"/>
                <a:cs typeface="Calibri"/>
                <a:sym typeface="Calibri"/>
              </a:rPr>
              <a:t>AIC =  1054.669</a:t>
            </a:r>
            <a:endParaRPr b="1"/>
          </a:p>
        </p:txBody>
      </p:sp>
      <p:grpSp>
        <p:nvGrpSpPr>
          <p:cNvPr id="316" name="Google Shape;316;p29"/>
          <p:cNvGrpSpPr/>
          <p:nvPr/>
        </p:nvGrpSpPr>
        <p:grpSpPr>
          <a:xfrm>
            <a:off x="523500" y="4834500"/>
            <a:ext cx="8097000" cy="128700"/>
            <a:chOff x="503625" y="4714875"/>
            <a:chExt cx="8097000" cy="128700"/>
          </a:xfrm>
        </p:grpSpPr>
        <p:sp>
          <p:nvSpPr>
            <p:cNvPr id="317" name="Google Shape;317;p29"/>
            <p:cNvSpPr/>
            <p:nvPr/>
          </p:nvSpPr>
          <p:spPr>
            <a:xfrm>
              <a:off x="503625" y="4714875"/>
              <a:ext cx="15054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EDA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18" name="Google Shape;318;p29"/>
            <p:cNvSpPr/>
            <p:nvPr/>
          </p:nvSpPr>
          <p:spPr>
            <a:xfrm>
              <a:off x="2085225" y="4714875"/>
              <a:ext cx="12435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TOP FACTORS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19" name="Google Shape;319;p29"/>
            <p:cNvSpPr/>
            <p:nvPr/>
          </p:nvSpPr>
          <p:spPr>
            <a:xfrm>
              <a:off x="3404925" y="4714875"/>
              <a:ext cx="2747100" cy="128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OPTIMIZATION</a:t>
              </a:r>
              <a:endParaRPr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20" name="Google Shape;320;p29"/>
            <p:cNvSpPr/>
            <p:nvPr/>
          </p:nvSpPr>
          <p:spPr>
            <a:xfrm>
              <a:off x="6228225" y="4714875"/>
              <a:ext cx="10527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FORECASTING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21" name="Google Shape;321;p29"/>
            <p:cNvSpPr/>
            <p:nvPr/>
          </p:nvSpPr>
          <p:spPr>
            <a:xfrm>
              <a:off x="7357125" y="4714875"/>
              <a:ext cx="12435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IMPROVE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0"/>
          <p:cNvSpPr txBox="1">
            <a:spLocks noGrp="1"/>
          </p:cNvSpPr>
          <p:nvPr>
            <p:ph type="title"/>
          </p:nvPr>
        </p:nvSpPr>
        <p:spPr>
          <a:xfrm>
            <a:off x="311700" y="349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Modeling - Multivariate Time Series - Chicago</a:t>
            </a:r>
            <a:endParaRPr>
              <a:solidFill>
                <a:srgbClr val="674EA7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328" name="Google Shape;3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875" y="921825"/>
            <a:ext cx="4085198" cy="374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912" y="901450"/>
            <a:ext cx="4168337" cy="3820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" name="Google Shape;330;p30"/>
          <p:cNvGrpSpPr/>
          <p:nvPr/>
        </p:nvGrpSpPr>
        <p:grpSpPr>
          <a:xfrm>
            <a:off x="523500" y="4834500"/>
            <a:ext cx="8097000" cy="128700"/>
            <a:chOff x="503625" y="4714875"/>
            <a:chExt cx="8097000" cy="128700"/>
          </a:xfrm>
        </p:grpSpPr>
        <p:sp>
          <p:nvSpPr>
            <p:cNvPr id="331" name="Google Shape;331;p30"/>
            <p:cNvSpPr/>
            <p:nvPr/>
          </p:nvSpPr>
          <p:spPr>
            <a:xfrm>
              <a:off x="503625" y="4714875"/>
              <a:ext cx="15054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EDA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2085225" y="4714875"/>
              <a:ext cx="12435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TOP FACTORS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3404925" y="4714875"/>
              <a:ext cx="2747100" cy="128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OPTIMIZATION</a:t>
              </a:r>
              <a:endParaRPr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6228225" y="4714875"/>
              <a:ext cx="10527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FORECASTING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5" name="Google Shape;335;p30"/>
            <p:cNvSpPr/>
            <p:nvPr/>
          </p:nvSpPr>
          <p:spPr>
            <a:xfrm>
              <a:off x="7357125" y="4714875"/>
              <a:ext cx="12435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IMPROVE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31"/>
          <p:cNvSpPr txBox="1">
            <a:spLocks noGrp="1"/>
          </p:cNvSpPr>
          <p:nvPr>
            <p:ph type="title"/>
          </p:nvPr>
        </p:nvSpPr>
        <p:spPr>
          <a:xfrm>
            <a:off x="311700" y="349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Modeling - Multivariate Time Series - Atlanta</a:t>
            </a:r>
            <a:endParaRPr>
              <a:solidFill>
                <a:srgbClr val="674EA7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342" name="Google Shape;34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865325"/>
            <a:ext cx="4168337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12" y="921825"/>
            <a:ext cx="4168337" cy="3820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Google Shape;344;p31"/>
          <p:cNvGrpSpPr/>
          <p:nvPr/>
        </p:nvGrpSpPr>
        <p:grpSpPr>
          <a:xfrm>
            <a:off x="523500" y="4834500"/>
            <a:ext cx="8097000" cy="128700"/>
            <a:chOff x="503625" y="4714875"/>
            <a:chExt cx="8097000" cy="128700"/>
          </a:xfrm>
        </p:grpSpPr>
        <p:sp>
          <p:nvSpPr>
            <p:cNvPr id="345" name="Google Shape;345;p31"/>
            <p:cNvSpPr/>
            <p:nvPr/>
          </p:nvSpPr>
          <p:spPr>
            <a:xfrm>
              <a:off x="503625" y="4714875"/>
              <a:ext cx="15054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EDA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46" name="Google Shape;346;p31"/>
            <p:cNvSpPr/>
            <p:nvPr/>
          </p:nvSpPr>
          <p:spPr>
            <a:xfrm>
              <a:off x="2085225" y="4714875"/>
              <a:ext cx="12435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TOP FACTORS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47" name="Google Shape;347;p31"/>
            <p:cNvSpPr/>
            <p:nvPr/>
          </p:nvSpPr>
          <p:spPr>
            <a:xfrm>
              <a:off x="3404925" y="4714875"/>
              <a:ext cx="2747100" cy="128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OPTIMIZATION</a:t>
              </a:r>
              <a:endParaRPr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6228225" y="4714875"/>
              <a:ext cx="10527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FORECASTING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49" name="Google Shape;349;p31"/>
            <p:cNvSpPr/>
            <p:nvPr/>
          </p:nvSpPr>
          <p:spPr>
            <a:xfrm>
              <a:off x="7357125" y="4714875"/>
              <a:ext cx="12435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IMPROVE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/>
        </p:nvSpPr>
        <p:spPr>
          <a:xfrm>
            <a:off x="1040250" y="4181050"/>
            <a:ext cx="24639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Kyle Wang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Bioinformatics and Data Science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kylewang@udel.edu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7450" y="3215900"/>
            <a:ext cx="889500" cy="889500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7875" y="2311263"/>
            <a:ext cx="2275638" cy="889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255825" y="349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Team (E)</a:t>
            </a:r>
            <a:endParaRPr>
              <a:solidFill>
                <a:srgbClr val="674EA7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5039850" y="4256675"/>
            <a:ext cx="24639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Shengkang (Tobias) Zhou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Quantitative Methods for the Social Sciences, DS track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sz3002@columbia.edu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6474450" y="2473100"/>
            <a:ext cx="24639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Jason Huang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Applied Analytics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yh3439@columbia.edu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4305750" y="1407738"/>
            <a:ext cx="24147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Xinran (Ivy) Li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Quantitative Methods for the Social Sciences, DS track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xl3110@columbia.edu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1149750" y="1780813"/>
            <a:ext cx="23544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Fan Zhang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Business Analytics and Information Management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fanfan@udel.edu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3">
            <a:alphaModFix/>
          </a:blip>
          <a:srcRect l="-116439" t="30430" r="116440" b="-30430"/>
          <a:stretch/>
        </p:blipFill>
        <p:spPr>
          <a:xfrm>
            <a:off x="8254500" y="1238613"/>
            <a:ext cx="889500" cy="889500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3" name="Google Shape;7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5300" y="1490900"/>
            <a:ext cx="982200" cy="982200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4" name="Google Shape;7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82200" y="921825"/>
            <a:ext cx="889500" cy="896400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5" name="Google Shape;75;p14"/>
          <p:cNvPicPr preferRelativeResize="0"/>
          <p:nvPr/>
        </p:nvPicPr>
        <p:blipFill rotWithShape="1">
          <a:blip r:embed="rId7">
            <a:alphaModFix/>
          </a:blip>
          <a:srcRect t="7240" b="21069"/>
          <a:stretch/>
        </p:blipFill>
        <p:spPr>
          <a:xfrm>
            <a:off x="5068350" y="518250"/>
            <a:ext cx="889500" cy="889500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6" name="Google Shape;76;p1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34050" y="3291538"/>
            <a:ext cx="982200" cy="889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2"/>
          <p:cNvSpPr txBox="1">
            <a:spLocks noGrp="1"/>
          </p:cNvSpPr>
          <p:nvPr>
            <p:ph type="title"/>
          </p:nvPr>
        </p:nvSpPr>
        <p:spPr>
          <a:xfrm>
            <a:off x="311700" y="349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Modeling - ALL Others</a:t>
            </a:r>
            <a:endParaRPr>
              <a:solidFill>
                <a:srgbClr val="674EA7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56" name="Google Shape;356;p32"/>
          <p:cNvSpPr txBox="1"/>
          <p:nvPr/>
        </p:nvSpPr>
        <p:spPr>
          <a:xfrm>
            <a:off x="387400" y="865450"/>
            <a:ext cx="170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 Regression</a:t>
            </a:r>
            <a:endParaRPr/>
          </a:p>
        </p:txBody>
      </p:sp>
      <p:pic>
        <p:nvPicPr>
          <p:cNvPr id="357" name="Google Shape;35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425" y="1170413"/>
            <a:ext cx="3637139" cy="35114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8" name="Google Shape;358;p32"/>
          <p:cNvGrpSpPr/>
          <p:nvPr/>
        </p:nvGrpSpPr>
        <p:grpSpPr>
          <a:xfrm>
            <a:off x="523500" y="4834500"/>
            <a:ext cx="8097000" cy="128700"/>
            <a:chOff x="503625" y="4714875"/>
            <a:chExt cx="8097000" cy="128700"/>
          </a:xfrm>
        </p:grpSpPr>
        <p:sp>
          <p:nvSpPr>
            <p:cNvPr id="359" name="Google Shape;359;p32"/>
            <p:cNvSpPr/>
            <p:nvPr/>
          </p:nvSpPr>
          <p:spPr>
            <a:xfrm>
              <a:off x="503625" y="4714875"/>
              <a:ext cx="15054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EDA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60" name="Google Shape;360;p32"/>
            <p:cNvSpPr/>
            <p:nvPr/>
          </p:nvSpPr>
          <p:spPr>
            <a:xfrm>
              <a:off x="2085225" y="4714875"/>
              <a:ext cx="12435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TOP FACTORS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3404925" y="4714875"/>
              <a:ext cx="2747100" cy="128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OPTIMIZATION</a:t>
              </a:r>
              <a:endParaRPr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62" name="Google Shape;362;p32"/>
            <p:cNvSpPr/>
            <p:nvPr/>
          </p:nvSpPr>
          <p:spPr>
            <a:xfrm>
              <a:off x="6228225" y="4714875"/>
              <a:ext cx="10527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FORECASTING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63" name="Google Shape;363;p32"/>
            <p:cNvSpPr/>
            <p:nvPr/>
          </p:nvSpPr>
          <p:spPr>
            <a:xfrm>
              <a:off x="7357125" y="4714875"/>
              <a:ext cx="12435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IMPROVE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3"/>
          <p:cNvSpPr txBox="1">
            <a:spLocks noGrp="1"/>
          </p:cNvSpPr>
          <p:nvPr>
            <p:ph type="title"/>
          </p:nvPr>
        </p:nvSpPr>
        <p:spPr>
          <a:xfrm>
            <a:off x="311700" y="349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Modeling - Coefficients</a:t>
            </a:r>
            <a:endParaRPr>
              <a:solidFill>
                <a:srgbClr val="674EA7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369" name="Google Shape;3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62825"/>
            <a:ext cx="8839199" cy="28016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0" name="Google Shape;370;p33"/>
          <p:cNvGrpSpPr/>
          <p:nvPr/>
        </p:nvGrpSpPr>
        <p:grpSpPr>
          <a:xfrm>
            <a:off x="523500" y="4834500"/>
            <a:ext cx="8097000" cy="128700"/>
            <a:chOff x="503625" y="4714875"/>
            <a:chExt cx="8097000" cy="128700"/>
          </a:xfrm>
        </p:grpSpPr>
        <p:sp>
          <p:nvSpPr>
            <p:cNvPr id="371" name="Google Shape;371;p33"/>
            <p:cNvSpPr/>
            <p:nvPr/>
          </p:nvSpPr>
          <p:spPr>
            <a:xfrm>
              <a:off x="503625" y="4714875"/>
              <a:ext cx="15054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EDA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72" name="Google Shape;372;p33"/>
            <p:cNvSpPr/>
            <p:nvPr/>
          </p:nvSpPr>
          <p:spPr>
            <a:xfrm>
              <a:off x="2085225" y="4714875"/>
              <a:ext cx="12435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TOP FACTORS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73" name="Google Shape;373;p33"/>
            <p:cNvSpPr/>
            <p:nvPr/>
          </p:nvSpPr>
          <p:spPr>
            <a:xfrm>
              <a:off x="3404925" y="4714875"/>
              <a:ext cx="2747100" cy="128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OPTIMIZATION</a:t>
              </a:r>
              <a:endParaRPr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74" name="Google Shape;374;p33"/>
            <p:cNvSpPr/>
            <p:nvPr/>
          </p:nvSpPr>
          <p:spPr>
            <a:xfrm>
              <a:off x="6228225" y="4714875"/>
              <a:ext cx="10527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FORECASTING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75" name="Google Shape;375;p33"/>
            <p:cNvSpPr/>
            <p:nvPr/>
          </p:nvSpPr>
          <p:spPr>
            <a:xfrm>
              <a:off x="7357125" y="4714875"/>
              <a:ext cx="12435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IMPROVE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4"/>
          <p:cNvSpPr txBox="1">
            <a:spLocks noGrp="1"/>
          </p:cNvSpPr>
          <p:nvPr>
            <p:ph type="title"/>
          </p:nvPr>
        </p:nvSpPr>
        <p:spPr>
          <a:xfrm>
            <a:off x="311700" y="26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Optimization - Budget Allocation</a:t>
            </a:r>
            <a:endParaRPr>
              <a:solidFill>
                <a:srgbClr val="674EA7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382" name="Google Shape;3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00" y="1017725"/>
            <a:ext cx="6152475" cy="36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4"/>
          <p:cNvSpPr/>
          <p:nvPr/>
        </p:nvSpPr>
        <p:spPr>
          <a:xfrm>
            <a:off x="6529250" y="841875"/>
            <a:ext cx="2107500" cy="3675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1150" b="1">
                <a:solidFill>
                  <a:srgbClr val="434343"/>
                </a:solidFill>
              </a:rPr>
              <a:t>Total Spend of 2019: ~$21.5M</a:t>
            </a:r>
            <a:endParaRPr sz="1150" b="1">
              <a:solidFill>
                <a:srgbClr val="434343"/>
              </a:solidFill>
            </a:endParaRPr>
          </a:p>
          <a:p>
            <a:pPr marL="457200" lvl="0" indent="-301625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150"/>
              <a:buChar char="-"/>
            </a:pPr>
            <a:r>
              <a:rPr lang="en" sz="1150" b="1">
                <a:solidFill>
                  <a:srgbClr val="434343"/>
                </a:solidFill>
              </a:rPr>
              <a:t>68 variables</a:t>
            </a:r>
            <a:endParaRPr sz="1150" b="1">
              <a:solidFill>
                <a:srgbClr val="434343"/>
              </a:solidFill>
            </a:endParaRPr>
          </a:p>
          <a:p>
            <a:pPr marL="457200" lvl="0" indent="-30162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50"/>
              <a:buChar char="-"/>
            </a:pPr>
            <a:r>
              <a:rPr lang="en" sz="1150" b="1">
                <a:solidFill>
                  <a:srgbClr val="434343"/>
                </a:solidFill>
              </a:rPr>
              <a:t>42 constraints</a:t>
            </a:r>
            <a:endParaRPr sz="1150"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50"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 b="1">
                <a:solidFill>
                  <a:srgbClr val="434343"/>
                </a:solidFill>
              </a:rPr>
              <a:t>Linear Programming solver</a:t>
            </a:r>
            <a:endParaRPr sz="1150"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 b="1">
                <a:solidFill>
                  <a:srgbClr val="434343"/>
                </a:solidFill>
              </a:rPr>
              <a:t>Feasible solution</a:t>
            </a:r>
            <a:endParaRPr sz="1150"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 b="1">
                <a:solidFill>
                  <a:srgbClr val="434343"/>
                </a:solidFill>
              </a:rPr>
              <a:t>Optimal objective: </a:t>
            </a:r>
            <a:endParaRPr sz="1150"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50" b="1">
                <a:solidFill>
                  <a:srgbClr val="434343"/>
                </a:solidFill>
              </a:rPr>
              <a:t>110, 329 units</a:t>
            </a:r>
            <a:endParaRPr sz="1100">
              <a:solidFill>
                <a:srgbClr val="434343"/>
              </a:solidFill>
            </a:endParaRPr>
          </a:p>
        </p:txBody>
      </p:sp>
      <p:grpSp>
        <p:nvGrpSpPr>
          <p:cNvPr id="384" name="Google Shape;384;p34"/>
          <p:cNvGrpSpPr/>
          <p:nvPr/>
        </p:nvGrpSpPr>
        <p:grpSpPr>
          <a:xfrm>
            <a:off x="523500" y="4834500"/>
            <a:ext cx="8097000" cy="128700"/>
            <a:chOff x="503625" y="4714875"/>
            <a:chExt cx="8097000" cy="128700"/>
          </a:xfrm>
        </p:grpSpPr>
        <p:sp>
          <p:nvSpPr>
            <p:cNvPr id="385" name="Google Shape;385;p34"/>
            <p:cNvSpPr/>
            <p:nvPr/>
          </p:nvSpPr>
          <p:spPr>
            <a:xfrm>
              <a:off x="503625" y="4714875"/>
              <a:ext cx="15054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EDA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86" name="Google Shape;386;p34"/>
            <p:cNvSpPr/>
            <p:nvPr/>
          </p:nvSpPr>
          <p:spPr>
            <a:xfrm>
              <a:off x="2085225" y="4714875"/>
              <a:ext cx="12435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TOP FACTORS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87" name="Google Shape;387;p34"/>
            <p:cNvSpPr/>
            <p:nvPr/>
          </p:nvSpPr>
          <p:spPr>
            <a:xfrm>
              <a:off x="3404925" y="4714875"/>
              <a:ext cx="2747100" cy="128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OPTIMIZATION</a:t>
              </a:r>
              <a:endParaRPr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88" name="Google Shape;388;p34"/>
            <p:cNvSpPr/>
            <p:nvPr/>
          </p:nvSpPr>
          <p:spPr>
            <a:xfrm>
              <a:off x="6228225" y="4714875"/>
              <a:ext cx="10527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FORECASTING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89" name="Google Shape;389;p34"/>
            <p:cNvSpPr/>
            <p:nvPr/>
          </p:nvSpPr>
          <p:spPr>
            <a:xfrm>
              <a:off x="7357125" y="4714875"/>
              <a:ext cx="12435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IMPROVE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5"/>
          <p:cNvSpPr txBox="1">
            <a:spLocks noGrp="1"/>
          </p:cNvSpPr>
          <p:nvPr>
            <p:ph type="body" idx="1"/>
          </p:nvPr>
        </p:nvSpPr>
        <p:spPr>
          <a:xfrm>
            <a:off x="491825" y="3696225"/>
            <a:ext cx="7608600" cy="9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solidFill>
                  <a:srgbClr val="434343"/>
                </a:solidFill>
              </a:rPr>
              <a:t>Hypothetically, 110, 329 units </a:t>
            </a:r>
            <a:r>
              <a:rPr lang="en" b="1" i="1">
                <a:solidFill>
                  <a:srgbClr val="A64D79"/>
                </a:solidFill>
              </a:rPr>
              <a:t>(69% increase)</a:t>
            </a:r>
            <a:r>
              <a:rPr lang="en" b="1">
                <a:solidFill>
                  <a:srgbClr val="434343"/>
                </a:solidFill>
              </a:rPr>
              <a:t> from 2019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396" name="Google Shape;396;p35"/>
          <p:cNvSpPr txBox="1">
            <a:spLocks noGrp="1"/>
          </p:cNvSpPr>
          <p:nvPr>
            <p:ph type="title"/>
          </p:nvPr>
        </p:nvSpPr>
        <p:spPr>
          <a:xfrm>
            <a:off x="311700" y="26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Forecasting</a:t>
            </a:r>
            <a:endParaRPr>
              <a:solidFill>
                <a:srgbClr val="674EA7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397" name="Google Shape;39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825" y="1004725"/>
            <a:ext cx="7952100" cy="2476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8" name="Google Shape;398;p35"/>
          <p:cNvGrpSpPr/>
          <p:nvPr/>
        </p:nvGrpSpPr>
        <p:grpSpPr>
          <a:xfrm>
            <a:off x="523500" y="4834500"/>
            <a:ext cx="8097000" cy="128700"/>
            <a:chOff x="503625" y="4714875"/>
            <a:chExt cx="8097000" cy="128700"/>
          </a:xfrm>
        </p:grpSpPr>
        <p:sp>
          <p:nvSpPr>
            <p:cNvPr id="399" name="Google Shape;399;p35"/>
            <p:cNvSpPr/>
            <p:nvPr/>
          </p:nvSpPr>
          <p:spPr>
            <a:xfrm>
              <a:off x="503625" y="4714875"/>
              <a:ext cx="15054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EDA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00" name="Google Shape;400;p35"/>
            <p:cNvSpPr/>
            <p:nvPr/>
          </p:nvSpPr>
          <p:spPr>
            <a:xfrm>
              <a:off x="2085225" y="4714875"/>
              <a:ext cx="12435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TOP FACTORS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01" name="Google Shape;401;p35"/>
            <p:cNvSpPr/>
            <p:nvPr/>
          </p:nvSpPr>
          <p:spPr>
            <a:xfrm>
              <a:off x="3404925" y="4714875"/>
              <a:ext cx="27471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OPTIMIZATION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02" name="Google Shape;402;p35"/>
            <p:cNvSpPr/>
            <p:nvPr/>
          </p:nvSpPr>
          <p:spPr>
            <a:xfrm>
              <a:off x="6228225" y="4714875"/>
              <a:ext cx="1052700" cy="128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FORECASTING</a:t>
              </a:r>
              <a:endParaRPr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03" name="Google Shape;403;p35"/>
            <p:cNvSpPr/>
            <p:nvPr/>
          </p:nvSpPr>
          <p:spPr>
            <a:xfrm>
              <a:off x="7357125" y="4714875"/>
              <a:ext cx="12435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IMPROVE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6"/>
          <p:cNvSpPr txBox="1">
            <a:spLocks noGrp="1"/>
          </p:cNvSpPr>
          <p:nvPr>
            <p:ph type="body" idx="1"/>
          </p:nvPr>
        </p:nvSpPr>
        <p:spPr>
          <a:xfrm>
            <a:off x="448600" y="1129988"/>
            <a:ext cx="7591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</a:rPr>
              <a:t>Top Factors</a:t>
            </a:r>
            <a:r>
              <a:rPr lang="en">
                <a:solidFill>
                  <a:srgbClr val="434343"/>
                </a:solidFill>
              </a:rPr>
              <a:t>: Local Display Impression\Clicks\Spending, Search Click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</a:rPr>
              <a:t>Budget Allocation: </a:t>
            </a:r>
            <a:endParaRPr b="1">
              <a:solidFill>
                <a:srgbClr val="434343"/>
              </a:solidFill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 i="1">
                <a:solidFill>
                  <a:srgbClr val="434343"/>
                </a:solidFill>
              </a:rPr>
              <a:t>Twitter Spend - </a:t>
            </a:r>
            <a:r>
              <a:rPr lang="en" sz="1400">
                <a:solidFill>
                  <a:srgbClr val="434343"/>
                </a:solidFill>
              </a:rPr>
              <a:t>Atlanta</a:t>
            </a:r>
            <a:endParaRPr sz="1400">
              <a:solidFill>
                <a:srgbClr val="434343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 i="1">
                <a:solidFill>
                  <a:srgbClr val="434343"/>
                </a:solidFill>
              </a:rPr>
              <a:t>Local Radio/Display Spend </a:t>
            </a:r>
            <a:r>
              <a:rPr lang="en" sz="1400">
                <a:solidFill>
                  <a:srgbClr val="434343"/>
                </a:solidFill>
              </a:rPr>
              <a:t>- Boston</a:t>
            </a:r>
            <a:endParaRPr sz="1400">
              <a:solidFill>
                <a:srgbClr val="434343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 i="1">
                <a:solidFill>
                  <a:srgbClr val="434343"/>
                </a:solidFill>
              </a:rPr>
              <a:t>Local Display w/ Targeted Audience</a:t>
            </a:r>
            <a:r>
              <a:rPr lang="en" sz="1400">
                <a:solidFill>
                  <a:srgbClr val="434343"/>
                </a:solidFill>
              </a:rPr>
              <a:t> - Chicago</a:t>
            </a:r>
            <a:endParaRPr sz="1400">
              <a:solidFill>
                <a:srgbClr val="434343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 i="1">
                <a:solidFill>
                  <a:srgbClr val="434343"/>
                </a:solidFill>
              </a:rPr>
              <a:t>Local Display </a:t>
            </a:r>
            <a:r>
              <a:rPr lang="en" sz="1400">
                <a:solidFill>
                  <a:srgbClr val="434343"/>
                </a:solidFill>
              </a:rPr>
              <a:t>- Others</a:t>
            </a:r>
            <a:endParaRPr sz="14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</a:rPr>
              <a:t>Forecasting: </a:t>
            </a:r>
            <a:r>
              <a:rPr lang="en">
                <a:solidFill>
                  <a:srgbClr val="434343"/>
                </a:solidFill>
              </a:rPr>
              <a:t>110k Unit Sale → $8B Total Annual Rev in 2020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410" name="Google Shape;410;p36"/>
          <p:cNvSpPr txBox="1">
            <a:spLocks noGrp="1"/>
          </p:cNvSpPr>
          <p:nvPr>
            <p:ph type="title"/>
          </p:nvPr>
        </p:nvSpPr>
        <p:spPr>
          <a:xfrm>
            <a:off x="311700" y="26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Conclusion - Octantis T800</a:t>
            </a:r>
            <a:endParaRPr>
              <a:solidFill>
                <a:srgbClr val="674EA7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411" name="Google Shape;411;p36"/>
          <p:cNvGrpSpPr/>
          <p:nvPr/>
        </p:nvGrpSpPr>
        <p:grpSpPr>
          <a:xfrm>
            <a:off x="523500" y="4834500"/>
            <a:ext cx="8097000" cy="128700"/>
            <a:chOff x="503625" y="4714875"/>
            <a:chExt cx="8097000" cy="128700"/>
          </a:xfrm>
        </p:grpSpPr>
        <p:sp>
          <p:nvSpPr>
            <p:cNvPr id="412" name="Google Shape;412;p36"/>
            <p:cNvSpPr/>
            <p:nvPr/>
          </p:nvSpPr>
          <p:spPr>
            <a:xfrm>
              <a:off x="503625" y="4714875"/>
              <a:ext cx="15054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EDA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13" name="Google Shape;413;p36"/>
            <p:cNvSpPr/>
            <p:nvPr/>
          </p:nvSpPr>
          <p:spPr>
            <a:xfrm>
              <a:off x="2085225" y="4714875"/>
              <a:ext cx="12435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TOP FACTORS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14" name="Google Shape;414;p36"/>
            <p:cNvSpPr/>
            <p:nvPr/>
          </p:nvSpPr>
          <p:spPr>
            <a:xfrm>
              <a:off x="3404925" y="4714875"/>
              <a:ext cx="27471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OPTIMIZATION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>
              <a:off x="6228225" y="4714875"/>
              <a:ext cx="10527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FORECASTING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16" name="Google Shape;416;p36"/>
            <p:cNvSpPr/>
            <p:nvPr/>
          </p:nvSpPr>
          <p:spPr>
            <a:xfrm>
              <a:off x="7357125" y="4714875"/>
              <a:ext cx="1243500" cy="128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IMPROVE</a:t>
              </a:r>
              <a:endParaRPr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7"/>
          <p:cNvSpPr txBox="1">
            <a:spLocks noGrp="1"/>
          </p:cNvSpPr>
          <p:nvPr>
            <p:ph type="body" idx="1"/>
          </p:nvPr>
        </p:nvSpPr>
        <p:spPr>
          <a:xfrm>
            <a:off x="380550" y="1059063"/>
            <a:ext cx="8382900" cy="3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AutoNum type="arabicPeriod"/>
            </a:pPr>
            <a:r>
              <a:rPr lang="en" sz="1700">
                <a:solidFill>
                  <a:srgbClr val="434343"/>
                </a:solidFill>
              </a:rPr>
              <a:t>Increase Flagship store locations (increase </a:t>
            </a:r>
            <a:r>
              <a:rPr lang="en" sz="1700" i="1">
                <a:solidFill>
                  <a:srgbClr val="434343"/>
                </a:solidFill>
              </a:rPr>
              <a:t>local_display</a:t>
            </a:r>
            <a:r>
              <a:rPr lang="en" sz="1700">
                <a:solidFill>
                  <a:srgbClr val="434343"/>
                </a:solidFill>
              </a:rPr>
              <a:t> channel)</a:t>
            </a:r>
            <a:endParaRPr sz="1700">
              <a:solidFill>
                <a:srgbClr val="434343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AutoNum type="alphaLcPeriod"/>
            </a:pPr>
            <a:r>
              <a:rPr lang="en" sz="1300">
                <a:solidFill>
                  <a:srgbClr val="434343"/>
                </a:solidFill>
              </a:rPr>
              <a:t>Matching with luxury branding promotion</a:t>
            </a:r>
            <a:endParaRPr sz="1300">
              <a:solidFill>
                <a:srgbClr val="434343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AutoNum type="alphaLcPeriod"/>
            </a:pPr>
            <a:r>
              <a:rPr lang="en" sz="1300">
                <a:solidFill>
                  <a:srgbClr val="434343"/>
                </a:solidFill>
              </a:rPr>
              <a:t>Allow customers to experience the comfort in real life</a:t>
            </a:r>
            <a:endParaRPr sz="1300" i="1">
              <a:solidFill>
                <a:srgbClr val="434343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AutoNum type="arabicPeriod"/>
            </a:pPr>
            <a:r>
              <a:rPr lang="en" sz="1700">
                <a:solidFill>
                  <a:srgbClr val="434343"/>
                </a:solidFill>
              </a:rPr>
              <a:t>Invest on new market channels to target high-net-worth individuals (HNWIs)</a:t>
            </a:r>
            <a:endParaRPr sz="1700">
              <a:solidFill>
                <a:srgbClr val="434343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AutoNum type="alphaLcPeriod"/>
            </a:pPr>
            <a:r>
              <a:rPr lang="en" sz="1300">
                <a:solidFill>
                  <a:srgbClr val="434343"/>
                </a:solidFill>
              </a:rPr>
              <a:t>Tiktok/YouTube/Instagram - KOLs/Influencers (take on a ride in Rodeo Drive for example)</a:t>
            </a:r>
            <a:endParaRPr sz="1300">
              <a:solidFill>
                <a:srgbClr val="434343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AutoNum type="alphaLcPeriod"/>
            </a:pPr>
            <a:r>
              <a:rPr lang="en" sz="1300">
                <a:solidFill>
                  <a:srgbClr val="434343"/>
                </a:solidFill>
              </a:rPr>
              <a:t>Collaborate with celebrities (e.g. Hollywood Film Industry - </a:t>
            </a:r>
            <a:r>
              <a:rPr lang="en" sz="1300" i="1">
                <a:solidFill>
                  <a:srgbClr val="434343"/>
                </a:solidFill>
              </a:rPr>
              <a:t>Fast and the Furious</a:t>
            </a:r>
            <a:r>
              <a:rPr lang="en" sz="1300">
                <a:solidFill>
                  <a:srgbClr val="434343"/>
                </a:solidFill>
              </a:rPr>
              <a:t>)</a:t>
            </a:r>
            <a:endParaRPr sz="1300">
              <a:solidFill>
                <a:srgbClr val="434343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AutoNum type="arabicPeriod"/>
            </a:pPr>
            <a:r>
              <a:rPr lang="en" sz="1700">
                <a:solidFill>
                  <a:srgbClr val="434343"/>
                </a:solidFill>
              </a:rPr>
              <a:t>Conduct Search Engine Optimization (optimize </a:t>
            </a:r>
            <a:r>
              <a:rPr lang="en" sz="1700" i="1">
                <a:solidFill>
                  <a:srgbClr val="434343"/>
                </a:solidFill>
              </a:rPr>
              <a:t>search_click)</a:t>
            </a:r>
            <a:endParaRPr sz="17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 b="1">
                <a:solidFill>
                  <a:srgbClr val="434343"/>
                </a:solidFill>
              </a:rPr>
              <a:t>New Measuring Metrics：</a:t>
            </a:r>
            <a:r>
              <a:rPr lang="en" sz="1700">
                <a:solidFill>
                  <a:srgbClr val="434343"/>
                </a:solidFill>
              </a:rPr>
              <a:t>the sales made by new flagships/channels &amp; search clicks</a:t>
            </a:r>
            <a:endParaRPr sz="1700" i="1">
              <a:solidFill>
                <a:srgbClr val="434343"/>
              </a:solidFill>
            </a:endParaRPr>
          </a:p>
        </p:txBody>
      </p:sp>
      <p:sp>
        <p:nvSpPr>
          <p:cNvPr id="423" name="Google Shape;423;p37"/>
          <p:cNvSpPr txBox="1">
            <a:spLocks noGrp="1"/>
          </p:cNvSpPr>
          <p:nvPr>
            <p:ph type="title"/>
          </p:nvPr>
        </p:nvSpPr>
        <p:spPr>
          <a:xfrm>
            <a:off x="311700" y="26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Implementation - Marketing Campaigns</a:t>
            </a:r>
            <a:endParaRPr>
              <a:solidFill>
                <a:srgbClr val="674EA7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424" name="Google Shape;424;p37"/>
          <p:cNvGrpSpPr/>
          <p:nvPr/>
        </p:nvGrpSpPr>
        <p:grpSpPr>
          <a:xfrm>
            <a:off x="523500" y="4834500"/>
            <a:ext cx="8097000" cy="128700"/>
            <a:chOff x="503625" y="4714875"/>
            <a:chExt cx="8097000" cy="128700"/>
          </a:xfrm>
        </p:grpSpPr>
        <p:sp>
          <p:nvSpPr>
            <p:cNvPr id="425" name="Google Shape;425;p37"/>
            <p:cNvSpPr/>
            <p:nvPr/>
          </p:nvSpPr>
          <p:spPr>
            <a:xfrm>
              <a:off x="503625" y="4714875"/>
              <a:ext cx="15054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EDA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2085225" y="4714875"/>
              <a:ext cx="12435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TOP FACTORS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3404925" y="4714875"/>
              <a:ext cx="27471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OPTIMIZATION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6228225" y="4714875"/>
              <a:ext cx="10527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FORECASTING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7357125" y="4714875"/>
              <a:ext cx="1243500" cy="128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IMPROVE</a:t>
              </a:r>
              <a:endParaRPr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1">
                <a:solidFill>
                  <a:srgbClr val="434343"/>
                </a:solidFill>
              </a:rPr>
              <a:t>Limitations:</a:t>
            </a:r>
            <a:endParaRPr sz="1500" b="1" i="1">
              <a:solidFill>
                <a:srgbClr val="434343"/>
              </a:solidFill>
            </a:endParaRPr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500"/>
              <a:buAutoNum type="arabicPeriod"/>
            </a:pPr>
            <a:r>
              <a:rPr lang="en" sz="1500">
                <a:solidFill>
                  <a:srgbClr val="434343"/>
                </a:solidFill>
              </a:rPr>
              <a:t>Further improve the model accuracy (by imputing missing values)</a:t>
            </a:r>
            <a:endParaRPr sz="1500">
              <a:solidFill>
                <a:srgbClr val="434343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AutoNum type="arabicPeriod"/>
            </a:pPr>
            <a:r>
              <a:rPr lang="en" sz="1500">
                <a:solidFill>
                  <a:srgbClr val="434343"/>
                </a:solidFill>
              </a:rPr>
              <a:t>Only looked at T800’s product data</a:t>
            </a:r>
            <a:endParaRPr sz="15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b="1" i="1">
                <a:solidFill>
                  <a:srgbClr val="434343"/>
                </a:solidFill>
              </a:rPr>
              <a:t>Next steps:</a:t>
            </a:r>
            <a:endParaRPr sz="1500" b="1" i="1">
              <a:solidFill>
                <a:srgbClr val="434343"/>
              </a:solidFill>
            </a:endParaRPr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500"/>
              <a:buAutoNum type="arabicPeriod"/>
            </a:pPr>
            <a:r>
              <a:rPr lang="en" sz="1500">
                <a:solidFill>
                  <a:srgbClr val="434343"/>
                </a:solidFill>
              </a:rPr>
              <a:t>Understanding the competitor’s interaction with our product</a:t>
            </a:r>
            <a:endParaRPr sz="1500">
              <a:solidFill>
                <a:srgbClr val="434343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AutoNum type="arabicPeriod"/>
            </a:pPr>
            <a:r>
              <a:rPr lang="en" sz="1500">
                <a:solidFill>
                  <a:srgbClr val="434343"/>
                </a:solidFill>
              </a:rPr>
              <a:t>Compare Markov chain Monte Carlo vs ARIMA	</a:t>
            </a:r>
            <a:endParaRPr sz="1500">
              <a:solidFill>
                <a:srgbClr val="434343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AutoNum type="arabicPeriod"/>
            </a:pPr>
            <a:r>
              <a:rPr lang="en" sz="1500">
                <a:solidFill>
                  <a:srgbClr val="434343"/>
                </a:solidFill>
              </a:rPr>
              <a:t>Decision Analysis (more constraints)</a:t>
            </a:r>
            <a:endParaRPr sz="1500">
              <a:solidFill>
                <a:srgbClr val="434343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AutoNum type="arabicPeriod"/>
            </a:pPr>
            <a:r>
              <a:rPr lang="en" sz="1500">
                <a:solidFill>
                  <a:srgbClr val="434343"/>
                </a:solidFill>
              </a:rPr>
              <a:t>Qualitative approach (online surveys)</a:t>
            </a:r>
            <a:endParaRPr sz="1500">
              <a:solidFill>
                <a:srgbClr val="434343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AutoNum type="arabicPeriod"/>
            </a:pPr>
            <a:r>
              <a:rPr lang="en" sz="1500">
                <a:solidFill>
                  <a:srgbClr val="434343"/>
                </a:solidFill>
              </a:rPr>
              <a:t>Implement our optimization model into client’s system (newest data for more up to date analysis)</a:t>
            </a:r>
            <a:endParaRPr sz="1500">
              <a:solidFill>
                <a:srgbClr val="434343"/>
              </a:solidFill>
            </a:endParaRPr>
          </a:p>
        </p:txBody>
      </p:sp>
      <p:sp>
        <p:nvSpPr>
          <p:cNvPr id="436" name="Google Shape;436;p38"/>
          <p:cNvSpPr txBox="1">
            <a:spLocks noGrp="1"/>
          </p:cNvSpPr>
          <p:nvPr>
            <p:ph type="title"/>
          </p:nvPr>
        </p:nvSpPr>
        <p:spPr>
          <a:xfrm>
            <a:off x="311700" y="26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Limitations &amp; Next steps</a:t>
            </a:r>
            <a:endParaRPr>
              <a:solidFill>
                <a:srgbClr val="674EA7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437" name="Google Shape;437;p38"/>
          <p:cNvGrpSpPr/>
          <p:nvPr/>
        </p:nvGrpSpPr>
        <p:grpSpPr>
          <a:xfrm>
            <a:off x="523500" y="4834500"/>
            <a:ext cx="8097000" cy="128700"/>
            <a:chOff x="503625" y="4714875"/>
            <a:chExt cx="8097000" cy="128700"/>
          </a:xfrm>
        </p:grpSpPr>
        <p:sp>
          <p:nvSpPr>
            <p:cNvPr id="438" name="Google Shape;438;p38"/>
            <p:cNvSpPr/>
            <p:nvPr/>
          </p:nvSpPr>
          <p:spPr>
            <a:xfrm>
              <a:off x="503625" y="4714875"/>
              <a:ext cx="15054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EDA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39" name="Google Shape;439;p38"/>
            <p:cNvSpPr/>
            <p:nvPr/>
          </p:nvSpPr>
          <p:spPr>
            <a:xfrm>
              <a:off x="2085225" y="4714875"/>
              <a:ext cx="12435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TOP FACTORS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40" name="Google Shape;440;p38"/>
            <p:cNvSpPr/>
            <p:nvPr/>
          </p:nvSpPr>
          <p:spPr>
            <a:xfrm>
              <a:off x="3404925" y="4714875"/>
              <a:ext cx="27471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OPTIMIZATION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41" name="Google Shape;441;p38"/>
            <p:cNvSpPr/>
            <p:nvPr/>
          </p:nvSpPr>
          <p:spPr>
            <a:xfrm>
              <a:off x="6228225" y="4714875"/>
              <a:ext cx="10527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FORECASTING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42" name="Google Shape;442;p38"/>
            <p:cNvSpPr/>
            <p:nvPr/>
          </p:nvSpPr>
          <p:spPr>
            <a:xfrm>
              <a:off x="7357125" y="4714875"/>
              <a:ext cx="1243500" cy="128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IMPROVE</a:t>
              </a:r>
              <a:endParaRPr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39"/>
          <p:cNvSpPr txBox="1">
            <a:spLocks noGrp="1"/>
          </p:cNvSpPr>
          <p:nvPr>
            <p:ph type="title"/>
          </p:nvPr>
        </p:nvSpPr>
        <p:spPr>
          <a:xfrm>
            <a:off x="4572000" y="2813000"/>
            <a:ext cx="3739500" cy="9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020">
                <a:solidFill>
                  <a:srgbClr val="674EA7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Q &amp; A</a:t>
            </a:r>
            <a:endParaRPr sz="5020">
              <a:solidFill>
                <a:srgbClr val="674EA7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49" name="Google Shape;449;p39"/>
          <p:cNvSpPr/>
          <p:nvPr/>
        </p:nvSpPr>
        <p:spPr>
          <a:xfrm>
            <a:off x="-987100" y="1197925"/>
            <a:ext cx="4600500" cy="4389900"/>
          </a:xfrm>
          <a:prstGeom prst="ellipse">
            <a:avLst/>
          </a:prstGeom>
          <a:solidFill>
            <a:srgbClr val="8E7CC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9"/>
          <p:cNvSpPr/>
          <p:nvPr/>
        </p:nvSpPr>
        <p:spPr>
          <a:xfrm>
            <a:off x="-341100" y="-1117775"/>
            <a:ext cx="4600500" cy="4389900"/>
          </a:xfrm>
          <a:prstGeom prst="ellipse">
            <a:avLst/>
          </a:pr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9"/>
          <p:cNvSpPr txBox="1">
            <a:spLocks noGrp="1"/>
          </p:cNvSpPr>
          <p:nvPr>
            <p:ph type="title"/>
          </p:nvPr>
        </p:nvSpPr>
        <p:spPr>
          <a:xfrm>
            <a:off x="4572000" y="1776788"/>
            <a:ext cx="3739500" cy="9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020">
                <a:solidFill>
                  <a:srgbClr val="674EA7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Thanks!</a:t>
            </a:r>
            <a:endParaRPr sz="5020">
              <a:solidFill>
                <a:srgbClr val="674EA7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311700" y="26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Driving Good Growth in 2020</a:t>
            </a:r>
            <a:endParaRPr>
              <a:solidFill>
                <a:srgbClr val="674EA7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471113" y="1363163"/>
            <a:ext cx="1683600" cy="687300"/>
          </a:xfrm>
          <a:prstGeom prst="homePlate">
            <a:avLst>
              <a:gd name="adj" fmla="val 50000"/>
            </a:avLst>
          </a:prstGeom>
          <a:solidFill>
            <a:srgbClr val="8E7CC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Objectives</a:t>
            </a:r>
            <a:endParaRPr b="1" i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1899788" y="1363163"/>
            <a:ext cx="6773100" cy="687300"/>
          </a:xfrm>
          <a:prstGeom prst="chevron">
            <a:avLst>
              <a:gd name="adj" fmla="val 50000"/>
            </a:avLst>
          </a:prstGeom>
          <a:solidFill>
            <a:srgbClr val="674EA7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Sustainable growth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optimizing media levers to maximize sales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5" name="Google Shape;85;p15"/>
          <p:cNvGrpSpPr/>
          <p:nvPr/>
        </p:nvGrpSpPr>
        <p:grpSpPr>
          <a:xfrm>
            <a:off x="471240" y="3428675"/>
            <a:ext cx="8201520" cy="687300"/>
            <a:chOff x="311700" y="2136650"/>
            <a:chExt cx="7935675" cy="687300"/>
          </a:xfrm>
        </p:grpSpPr>
        <p:sp>
          <p:nvSpPr>
            <p:cNvPr id="86" name="Google Shape;86;p15"/>
            <p:cNvSpPr/>
            <p:nvPr/>
          </p:nvSpPr>
          <p:spPr>
            <a:xfrm>
              <a:off x="311700" y="2136650"/>
              <a:ext cx="1683600" cy="687300"/>
            </a:xfrm>
            <a:prstGeom prst="homePlate">
              <a:avLst>
                <a:gd name="adj" fmla="val 50000"/>
              </a:avLst>
            </a:prstGeom>
            <a:solidFill>
              <a:srgbClr val="8E7CC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i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KPI</a:t>
              </a:r>
              <a:endParaRPr b="1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1740375" y="2136650"/>
              <a:ext cx="6507000" cy="687300"/>
            </a:xfrm>
            <a:prstGeom prst="chevron">
              <a:avLst>
                <a:gd name="adj" fmla="val 50000"/>
              </a:avLst>
            </a:prstGeom>
            <a:solidFill>
              <a:srgbClr val="674EA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Increase month-to-month </a:t>
              </a:r>
              <a:r>
                <a:rPr lang="en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Sales Unit </a:t>
              </a:r>
              <a:r>
                <a:rPr lang="en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while maintaining a low media expense</a:t>
              </a:r>
              <a:endPara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88" name="Google Shape;88;p15"/>
          <p:cNvSpPr/>
          <p:nvPr/>
        </p:nvSpPr>
        <p:spPr>
          <a:xfrm>
            <a:off x="471113" y="2395913"/>
            <a:ext cx="1683600" cy="687300"/>
          </a:xfrm>
          <a:prstGeom prst="homePlate">
            <a:avLst>
              <a:gd name="adj" fmla="val 50000"/>
            </a:avLst>
          </a:prstGeom>
          <a:solidFill>
            <a:srgbClr val="8E7CC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 b="1" i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1899788" y="2395913"/>
            <a:ext cx="6773100" cy="687300"/>
          </a:xfrm>
          <a:prstGeom prst="chevron">
            <a:avLst>
              <a:gd name="adj" fmla="val 50000"/>
            </a:avLst>
          </a:prstGeom>
          <a:solidFill>
            <a:srgbClr val="674EA7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Historical </a:t>
            </a: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SUV T800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’s media related data (2018-19)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311700" y="349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Exploratory Data Analysis</a:t>
            </a:r>
            <a:endParaRPr>
              <a:solidFill>
                <a:srgbClr val="674EA7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 rotWithShape="1">
          <a:blip r:embed="rId3">
            <a:alphaModFix/>
          </a:blip>
          <a:srcRect b="5285"/>
          <a:stretch/>
        </p:blipFill>
        <p:spPr>
          <a:xfrm>
            <a:off x="429100" y="983000"/>
            <a:ext cx="3633276" cy="179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b="5222"/>
          <a:stretch/>
        </p:blipFill>
        <p:spPr>
          <a:xfrm>
            <a:off x="429100" y="2908750"/>
            <a:ext cx="3467626" cy="179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1325" y="981625"/>
            <a:ext cx="4630677" cy="21093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/>
          <p:nvPr/>
        </p:nvSpPr>
        <p:spPr>
          <a:xfrm>
            <a:off x="3897113" y="3252350"/>
            <a:ext cx="5099100" cy="1404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➔"/>
            </a:pPr>
            <a:r>
              <a:rPr lang="en" sz="1100">
                <a:solidFill>
                  <a:srgbClr val="434343"/>
                </a:solidFill>
              </a:rPr>
              <a:t>From our first-hand exploration, the retail sales units of SUV T800 had been decreasing by yearly compared the previous year</a:t>
            </a:r>
            <a:endParaRPr sz="1100">
              <a:solidFill>
                <a:srgbClr val="434343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➔"/>
            </a:pPr>
            <a:r>
              <a:rPr lang="en" sz="1100">
                <a:solidFill>
                  <a:srgbClr val="434343"/>
                </a:solidFill>
              </a:rPr>
              <a:t>Taking a closer look,</a:t>
            </a:r>
            <a:r>
              <a:rPr lang="en" sz="1100" b="1">
                <a:solidFill>
                  <a:srgbClr val="434343"/>
                </a:solidFill>
              </a:rPr>
              <a:t> </a:t>
            </a:r>
            <a:r>
              <a:rPr lang="en" sz="1100" b="1">
                <a:solidFill>
                  <a:srgbClr val="351C75"/>
                </a:solidFill>
              </a:rPr>
              <a:t>9 out 12 months</a:t>
            </a:r>
            <a:r>
              <a:rPr lang="en" sz="1100">
                <a:solidFill>
                  <a:srgbClr val="434343"/>
                </a:solidFill>
              </a:rPr>
              <a:t> in 2019 failed  to surpass previous year's sales amount.</a:t>
            </a:r>
            <a:endParaRPr sz="1100">
              <a:solidFill>
                <a:srgbClr val="434343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➔"/>
            </a:pPr>
            <a:r>
              <a:rPr lang="en" sz="1100">
                <a:solidFill>
                  <a:srgbClr val="434343"/>
                </a:solidFill>
              </a:rPr>
              <a:t>However, interesting insight was found - three geographical areas have positive growth on sales compared to their 2018 sales </a:t>
            </a:r>
            <a:endParaRPr sz="1100">
              <a:solidFill>
                <a:srgbClr val="434343"/>
              </a:solidFill>
            </a:endParaRPr>
          </a:p>
        </p:txBody>
      </p:sp>
      <p:grpSp>
        <p:nvGrpSpPr>
          <p:cNvPr id="100" name="Google Shape;100;p16"/>
          <p:cNvGrpSpPr/>
          <p:nvPr/>
        </p:nvGrpSpPr>
        <p:grpSpPr>
          <a:xfrm>
            <a:off x="523500" y="4834500"/>
            <a:ext cx="8097000" cy="128700"/>
            <a:chOff x="503625" y="4714875"/>
            <a:chExt cx="8097000" cy="128700"/>
          </a:xfrm>
        </p:grpSpPr>
        <p:sp>
          <p:nvSpPr>
            <p:cNvPr id="101" name="Google Shape;101;p16"/>
            <p:cNvSpPr/>
            <p:nvPr/>
          </p:nvSpPr>
          <p:spPr>
            <a:xfrm>
              <a:off x="503625" y="4714875"/>
              <a:ext cx="1505400" cy="128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EDA</a:t>
              </a:r>
              <a:endParaRPr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2085225" y="4714875"/>
              <a:ext cx="12435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TOP FACTORS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3404925" y="4714875"/>
              <a:ext cx="27471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OPTIMIZATION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6228225" y="4714875"/>
              <a:ext cx="10527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FORECASTING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7357125" y="4714875"/>
              <a:ext cx="12435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IMPROVE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311700" y="349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Exploratory Data Analysis - Baltimore Area</a:t>
            </a:r>
            <a:endParaRPr>
              <a:solidFill>
                <a:srgbClr val="674EA7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700" y="989474"/>
            <a:ext cx="4142725" cy="26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 rotWithShape="1">
          <a:blip r:embed="rId4">
            <a:alphaModFix/>
          </a:blip>
          <a:srcRect r="15182" b="18606"/>
          <a:stretch/>
        </p:blipFill>
        <p:spPr>
          <a:xfrm>
            <a:off x="4745150" y="880950"/>
            <a:ext cx="3945224" cy="282374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/>
          <p:nvPr/>
        </p:nvSpPr>
        <p:spPr>
          <a:xfrm>
            <a:off x="764150" y="3740000"/>
            <a:ext cx="7647600" cy="963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➔"/>
            </a:pPr>
            <a:r>
              <a:rPr lang="en" sz="1100">
                <a:solidFill>
                  <a:srgbClr val="434343"/>
                </a:solidFill>
              </a:rPr>
              <a:t>Around </a:t>
            </a:r>
            <a:r>
              <a:rPr lang="en" sz="1100" b="1">
                <a:solidFill>
                  <a:srgbClr val="351C75"/>
                </a:solidFill>
              </a:rPr>
              <a:t>25% more impressions</a:t>
            </a:r>
            <a:r>
              <a:rPr lang="en" sz="1100">
                <a:solidFill>
                  <a:srgbClr val="434343"/>
                </a:solidFill>
              </a:rPr>
              <a:t> were received among Facebook &amp; Instagram, which lead to </a:t>
            </a:r>
            <a:r>
              <a:rPr lang="en" sz="1100" b="1">
                <a:solidFill>
                  <a:srgbClr val="351C75"/>
                </a:solidFill>
              </a:rPr>
              <a:t>over 135% engagement</a:t>
            </a:r>
            <a:r>
              <a:rPr lang="en" sz="1100">
                <a:solidFill>
                  <a:srgbClr val="434343"/>
                </a:solidFill>
              </a:rPr>
              <a:t> growth from Facebook &amp; Instagram.</a:t>
            </a:r>
            <a:endParaRPr sz="1100">
              <a:solidFill>
                <a:srgbClr val="434343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➔"/>
            </a:pPr>
            <a:r>
              <a:rPr lang="en" sz="1100">
                <a:solidFill>
                  <a:srgbClr val="434343"/>
                </a:solidFill>
              </a:rPr>
              <a:t>New impressions/engagements gained from Pinterest compared to year of 2018</a:t>
            </a:r>
            <a:endParaRPr sz="1100">
              <a:solidFill>
                <a:srgbClr val="434343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➔"/>
            </a:pPr>
            <a:r>
              <a:rPr lang="en" sz="1100">
                <a:solidFill>
                  <a:srgbClr val="434343"/>
                </a:solidFill>
              </a:rPr>
              <a:t>Display Media conversion rate improved from 2018 based on the media funnel</a:t>
            </a:r>
            <a:endParaRPr sz="1100">
              <a:solidFill>
                <a:srgbClr val="434343"/>
              </a:solidFill>
            </a:endParaRPr>
          </a:p>
        </p:txBody>
      </p:sp>
      <p:grpSp>
        <p:nvGrpSpPr>
          <p:cNvPr id="115" name="Google Shape;115;p17"/>
          <p:cNvGrpSpPr/>
          <p:nvPr/>
        </p:nvGrpSpPr>
        <p:grpSpPr>
          <a:xfrm>
            <a:off x="523500" y="4834500"/>
            <a:ext cx="8097000" cy="128700"/>
            <a:chOff x="503625" y="4714875"/>
            <a:chExt cx="8097000" cy="128700"/>
          </a:xfrm>
        </p:grpSpPr>
        <p:sp>
          <p:nvSpPr>
            <p:cNvPr id="116" name="Google Shape;116;p17"/>
            <p:cNvSpPr/>
            <p:nvPr/>
          </p:nvSpPr>
          <p:spPr>
            <a:xfrm>
              <a:off x="503625" y="4714875"/>
              <a:ext cx="1505400" cy="128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EDA</a:t>
              </a:r>
              <a:endParaRPr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17" name="Google Shape;117;p17"/>
            <p:cNvSpPr/>
            <p:nvPr/>
          </p:nvSpPr>
          <p:spPr>
            <a:xfrm>
              <a:off x="2085225" y="4714875"/>
              <a:ext cx="12435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TOP FACTORS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18" name="Google Shape;118;p17"/>
            <p:cNvSpPr/>
            <p:nvPr/>
          </p:nvSpPr>
          <p:spPr>
            <a:xfrm>
              <a:off x="3404925" y="4714875"/>
              <a:ext cx="27471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OPTIMIZATION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6228225" y="4714875"/>
              <a:ext cx="10527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FORECASTING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7357125" y="4714875"/>
              <a:ext cx="12435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IMPROVE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21" name="Google Shape;121;p17"/>
          <p:cNvSpPr/>
          <p:nvPr/>
        </p:nvSpPr>
        <p:spPr>
          <a:xfrm>
            <a:off x="3619925" y="2939125"/>
            <a:ext cx="784500" cy="128700"/>
          </a:xfrm>
          <a:prstGeom prst="rect">
            <a:avLst/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7"/>
          <p:cNvSpPr txBox="1"/>
          <p:nvPr/>
        </p:nvSpPr>
        <p:spPr>
          <a:xfrm>
            <a:off x="4949000" y="1545200"/>
            <a:ext cx="1134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1">
                <a:solidFill>
                  <a:srgbClr val="674EA7"/>
                </a:solidFill>
              </a:rPr>
              <a:t>225,547,347</a:t>
            </a:r>
            <a:endParaRPr sz="1100" b="1" i="1">
              <a:solidFill>
                <a:srgbClr val="674EA7"/>
              </a:solidFill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6916750" y="1545200"/>
            <a:ext cx="1134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1">
                <a:solidFill>
                  <a:srgbClr val="A64D79"/>
                </a:solidFill>
              </a:rPr>
              <a:t>143,130,426</a:t>
            </a:r>
            <a:endParaRPr sz="1100" b="1" i="1">
              <a:solidFill>
                <a:srgbClr val="A64D79"/>
              </a:solidFill>
            </a:endParaRPr>
          </a:p>
        </p:txBody>
      </p:sp>
      <p:sp>
        <p:nvSpPr>
          <p:cNvPr id="124" name="Google Shape;124;p17"/>
          <p:cNvSpPr txBox="1"/>
          <p:nvPr/>
        </p:nvSpPr>
        <p:spPr>
          <a:xfrm>
            <a:off x="5025750" y="3113150"/>
            <a:ext cx="1134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1">
                <a:solidFill>
                  <a:srgbClr val="674EA7"/>
                </a:solidFill>
              </a:rPr>
              <a:t>849</a:t>
            </a:r>
            <a:endParaRPr sz="1100" b="1" i="1">
              <a:solidFill>
                <a:srgbClr val="674EA7"/>
              </a:solidFill>
            </a:endParaRPr>
          </a:p>
        </p:txBody>
      </p:sp>
      <p:sp>
        <p:nvSpPr>
          <p:cNvPr id="125" name="Google Shape;125;p17"/>
          <p:cNvSpPr txBox="1"/>
          <p:nvPr/>
        </p:nvSpPr>
        <p:spPr>
          <a:xfrm>
            <a:off x="6857875" y="3113150"/>
            <a:ext cx="1134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1">
                <a:solidFill>
                  <a:srgbClr val="A64D79"/>
                </a:solidFill>
              </a:rPr>
              <a:t>12,701</a:t>
            </a:r>
            <a:endParaRPr sz="1100" b="1" i="1">
              <a:solidFill>
                <a:srgbClr val="A64D79"/>
              </a:solidFill>
            </a:endParaRPr>
          </a:p>
        </p:txBody>
      </p:sp>
      <p:sp>
        <p:nvSpPr>
          <p:cNvPr id="126" name="Google Shape;126;p17"/>
          <p:cNvSpPr txBox="1"/>
          <p:nvPr/>
        </p:nvSpPr>
        <p:spPr>
          <a:xfrm>
            <a:off x="2277950" y="3067825"/>
            <a:ext cx="1504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1">
                <a:solidFill>
                  <a:srgbClr val="A64D79"/>
                </a:solidFill>
              </a:rPr>
              <a:t>*135% growth*</a:t>
            </a:r>
            <a:endParaRPr sz="1100" b="1" i="1">
              <a:solidFill>
                <a:srgbClr val="A64D79"/>
              </a:solidFill>
            </a:endParaRPr>
          </a:p>
        </p:txBody>
      </p:sp>
      <p:cxnSp>
        <p:nvCxnSpPr>
          <p:cNvPr id="127" name="Google Shape;127;p17"/>
          <p:cNvCxnSpPr/>
          <p:nvPr/>
        </p:nvCxnSpPr>
        <p:spPr>
          <a:xfrm>
            <a:off x="1966625" y="3112025"/>
            <a:ext cx="572700" cy="291900"/>
          </a:xfrm>
          <a:prstGeom prst="straightConnector1">
            <a:avLst/>
          </a:prstGeom>
          <a:noFill/>
          <a:ln w="19050" cap="flat" cmpd="sng">
            <a:solidFill>
              <a:srgbClr val="A64D79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title"/>
          </p:nvPr>
        </p:nvSpPr>
        <p:spPr>
          <a:xfrm>
            <a:off x="311700" y="349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Exploratory Data Analysis</a:t>
            </a:r>
            <a:endParaRPr>
              <a:solidFill>
                <a:srgbClr val="674EA7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34" name="Google Shape;134;p18"/>
          <p:cNvPicPr preferRelativeResize="0"/>
          <p:nvPr/>
        </p:nvPicPr>
        <p:blipFill rotWithShape="1">
          <a:blip r:embed="rId3">
            <a:alphaModFix/>
          </a:blip>
          <a:srcRect r="1806"/>
          <a:stretch/>
        </p:blipFill>
        <p:spPr>
          <a:xfrm>
            <a:off x="311700" y="931450"/>
            <a:ext cx="3436274" cy="328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4600" y="792800"/>
            <a:ext cx="4847138" cy="393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/>
          <p:cNvSpPr txBox="1"/>
          <p:nvPr/>
        </p:nvSpPr>
        <p:spPr>
          <a:xfrm>
            <a:off x="453638" y="426167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</a:rPr>
              <a:t>2018 Grand total sale unit 41,736</a:t>
            </a:r>
            <a:endParaRPr sz="11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</a:rPr>
              <a:t>2019 Grand total sale unit 36,165</a:t>
            </a:r>
            <a:endParaRPr sz="1100">
              <a:solidFill>
                <a:srgbClr val="434343"/>
              </a:solidFill>
            </a:endParaRPr>
          </a:p>
        </p:txBody>
      </p:sp>
      <p:grpSp>
        <p:nvGrpSpPr>
          <p:cNvPr id="137" name="Google Shape;137;p18"/>
          <p:cNvGrpSpPr/>
          <p:nvPr/>
        </p:nvGrpSpPr>
        <p:grpSpPr>
          <a:xfrm>
            <a:off x="523500" y="4834500"/>
            <a:ext cx="8097000" cy="128700"/>
            <a:chOff x="503625" y="4714875"/>
            <a:chExt cx="8097000" cy="128700"/>
          </a:xfrm>
        </p:grpSpPr>
        <p:sp>
          <p:nvSpPr>
            <p:cNvPr id="138" name="Google Shape;138;p18"/>
            <p:cNvSpPr/>
            <p:nvPr/>
          </p:nvSpPr>
          <p:spPr>
            <a:xfrm>
              <a:off x="503625" y="4714875"/>
              <a:ext cx="1505400" cy="128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EDA</a:t>
              </a:r>
              <a:endParaRPr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2085225" y="4714875"/>
              <a:ext cx="12435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TOP FACTORS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3404925" y="4714875"/>
              <a:ext cx="27471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OPTIMIZATION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6228225" y="4714875"/>
              <a:ext cx="10527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FORECASTING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7357125" y="4714875"/>
              <a:ext cx="12435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IMPROVE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74EA7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Exploratory Data Analysis</a:t>
            </a:r>
            <a:endParaRPr sz="1400">
              <a:solidFill>
                <a:srgbClr val="674EA7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311700" y="349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Exploratory Data Analysis -  Boston</a:t>
            </a:r>
            <a:endParaRPr>
              <a:solidFill>
                <a:srgbClr val="674EA7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49" name="Google Shape;14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100" y="841950"/>
            <a:ext cx="5231651" cy="39135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" name="Google Shape;150;p19"/>
          <p:cNvGrpSpPr/>
          <p:nvPr/>
        </p:nvGrpSpPr>
        <p:grpSpPr>
          <a:xfrm>
            <a:off x="523500" y="4834500"/>
            <a:ext cx="8097000" cy="128700"/>
            <a:chOff x="503625" y="4714875"/>
            <a:chExt cx="8097000" cy="128700"/>
          </a:xfrm>
        </p:grpSpPr>
        <p:sp>
          <p:nvSpPr>
            <p:cNvPr id="151" name="Google Shape;151;p19"/>
            <p:cNvSpPr/>
            <p:nvPr/>
          </p:nvSpPr>
          <p:spPr>
            <a:xfrm>
              <a:off x="503625" y="4714875"/>
              <a:ext cx="1505400" cy="128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EDA</a:t>
              </a:r>
              <a:endParaRPr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52" name="Google Shape;152;p19"/>
            <p:cNvSpPr/>
            <p:nvPr/>
          </p:nvSpPr>
          <p:spPr>
            <a:xfrm>
              <a:off x="2085225" y="4714875"/>
              <a:ext cx="12435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TOP FACTORS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3404925" y="4714875"/>
              <a:ext cx="27471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OPTIMIZATION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54" name="Google Shape;154;p19"/>
            <p:cNvSpPr/>
            <p:nvPr/>
          </p:nvSpPr>
          <p:spPr>
            <a:xfrm>
              <a:off x="6228225" y="4714875"/>
              <a:ext cx="10527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FORECASTING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55" name="Google Shape;155;p19"/>
            <p:cNvSpPr/>
            <p:nvPr/>
          </p:nvSpPr>
          <p:spPr>
            <a:xfrm>
              <a:off x="7357125" y="4714875"/>
              <a:ext cx="12435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IMPROVE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56" name="Google Shape;156;p19"/>
          <p:cNvSpPr txBox="1"/>
          <p:nvPr/>
        </p:nvSpPr>
        <p:spPr>
          <a:xfrm>
            <a:off x="3112025" y="2394738"/>
            <a:ext cx="1134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1">
                <a:solidFill>
                  <a:srgbClr val="674EA7"/>
                </a:solidFill>
              </a:rPr>
              <a:t>*sparse*</a:t>
            </a:r>
            <a:endParaRPr sz="1100" b="1" i="1">
              <a:solidFill>
                <a:srgbClr val="674EA7"/>
              </a:solidFill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7262525" y="1203150"/>
            <a:ext cx="1134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1">
                <a:solidFill>
                  <a:srgbClr val="CC4125"/>
                </a:solidFill>
              </a:rPr>
              <a:t>← Sales Units</a:t>
            </a:r>
            <a:endParaRPr sz="1100" b="1" i="1">
              <a:solidFill>
                <a:srgbClr val="CC4125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Exploratory Data Analysis - ROI  2018 vs 2019</a:t>
            </a:r>
            <a:endParaRPr/>
          </a:p>
        </p:txBody>
      </p:sp>
      <p:pic>
        <p:nvPicPr>
          <p:cNvPr id="163" name="Google Shape;163;p20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950" y="1376025"/>
            <a:ext cx="4260300" cy="263426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0"/>
          <p:cNvSpPr txBox="1"/>
          <p:nvPr/>
        </p:nvSpPr>
        <p:spPr>
          <a:xfrm>
            <a:off x="424950" y="3907850"/>
            <a:ext cx="30000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434343"/>
                </a:solidFill>
              </a:rPr>
              <a:t>2018 Product Unit Price:$72,280</a:t>
            </a:r>
            <a:endParaRPr sz="1100"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 b="1">
                <a:solidFill>
                  <a:srgbClr val="434343"/>
                </a:solidFill>
              </a:rPr>
              <a:t>2018 Product Unit Cost:$41,199</a:t>
            </a:r>
            <a:endParaRPr sz="1100" b="1">
              <a:solidFill>
                <a:srgbClr val="434343"/>
              </a:solidFill>
            </a:endParaRPr>
          </a:p>
        </p:txBody>
      </p:sp>
      <p:pic>
        <p:nvPicPr>
          <p:cNvPr id="165" name="Google Shape;165;p20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5050" y="1445308"/>
            <a:ext cx="4036200" cy="249570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0"/>
          <p:cNvSpPr txBox="1"/>
          <p:nvPr/>
        </p:nvSpPr>
        <p:spPr>
          <a:xfrm>
            <a:off x="4909350" y="3912800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434343"/>
                </a:solidFill>
              </a:rPr>
              <a:t>2019 Assume Product Price: $74,332</a:t>
            </a:r>
            <a:endParaRPr sz="1100" b="1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434343"/>
                </a:solidFill>
              </a:rPr>
              <a:t>2019 Assume Product Cost: $42,369</a:t>
            </a:r>
            <a:endParaRPr sz="1100" b="1">
              <a:solidFill>
                <a:srgbClr val="434343"/>
              </a:solidFill>
            </a:endParaRPr>
          </a:p>
        </p:txBody>
      </p:sp>
      <p:grpSp>
        <p:nvGrpSpPr>
          <p:cNvPr id="167" name="Google Shape;167;p20"/>
          <p:cNvGrpSpPr/>
          <p:nvPr/>
        </p:nvGrpSpPr>
        <p:grpSpPr>
          <a:xfrm>
            <a:off x="523500" y="4834500"/>
            <a:ext cx="8097000" cy="128700"/>
            <a:chOff x="503625" y="4714875"/>
            <a:chExt cx="8097000" cy="128700"/>
          </a:xfrm>
        </p:grpSpPr>
        <p:sp>
          <p:nvSpPr>
            <p:cNvPr id="168" name="Google Shape;168;p20"/>
            <p:cNvSpPr/>
            <p:nvPr/>
          </p:nvSpPr>
          <p:spPr>
            <a:xfrm>
              <a:off x="503625" y="4714875"/>
              <a:ext cx="1505400" cy="128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EDA</a:t>
              </a:r>
              <a:endParaRPr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69" name="Google Shape;169;p20"/>
            <p:cNvSpPr/>
            <p:nvPr/>
          </p:nvSpPr>
          <p:spPr>
            <a:xfrm>
              <a:off x="2085225" y="4714875"/>
              <a:ext cx="12435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TOP FACTORS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70" name="Google Shape;170;p20"/>
            <p:cNvSpPr/>
            <p:nvPr/>
          </p:nvSpPr>
          <p:spPr>
            <a:xfrm>
              <a:off x="3404925" y="4714875"/>
              <a:ext cx="27471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OPTIMIZATION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71" name="Google Shape;171;p20"/>
            <p:cNvSpPr/>
            <p:nvPr/>
          </p:nvSpPr>
          <p:spPr>
            <a:xfrm>
              <a:off x="6228225" y="4714875"/>
              <a:ext cx="10527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FORECASTING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72" name="Google Shape;172;p20"/>
            <p:cNvSpPr/>
            <p:nvPr/>
          </p:nvSpPr>
          <p:spPr>
            <a:xfrm>
              <a:off x="7357125" y="4714875"/>
              <a:ext cx="12435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IMPROVE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Exploratory Data Analysis - ROAS 2018 vs 2019</a:t>
            </a:r>
            <a:endParaRPr/>
          </a:p>
        </p:txBody>
      </p:sp>
      <p:pic>
        <p:nvPicPr>
          <p:cNvPr id="178" name="Google Shape;178;p21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6075" y="1264925"/>
            <a:ext cx="4216224" cy="260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1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950" y="1214250"/>
            <a:ext cx="4380126" cy="270837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1"/>
          <p:cNvSpPr txBox="1"/>
          <p:nvPr/>
        </p:nvSpPr>
        <p:spPr>
          <a:xfrm>
            <a:off x="424950" y="3835225"/>
            <a:ext cx="30000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434343"/>
                </a:solidFill>
              </a:rPr>
              <a:t>2018 Assume Product Price:$72,280</a:t>
            </a:r>
            <a:endParaRPr sz="1100"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 b="1">
                <a:solidFill>
                  <a:srgbClr val="434343"/>
                </a:solidFill>
              </a:rPr>
              <a:t>2018 Assume Product Cost:$41,199</a:t>
            </a:r>
            <a:endParaRPr sz="1100" b="1">
              <a:solidFill>
                <a:srgbClr val="434343"/>
              </a:solidFill>
            </a:endParaRPr>
          </a:p>
        </p:txBody>
      </p:sp>
      <p:sp>
        <p:nvSpPr>
          <p:cNvPr id="181" name="Google Shape;181;p21"/>
          <p:cNvSpPr txBox="1"/>
          <p:nvPr/>
        </p:nvSpPr>
        <p:spPr>
          <a:xfrm>
            <a:off x="4975425" y="3840175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434343"/>
                </a:solidFill>
              </a:rPr>
              <a:t>2019 Assume Product Price: $74,332</a:t>
            </a:r>
            <a:endParaRPr sz="1100" b="1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434343"/>
                </a:solidFill>
              </a:rPr>
              <a:t>2019 Assume Product Cost: $42,369</a:t>
            </a:r>
            <a:endParaRPr sz="1100" b="1">
              <a:solidFill>
                <a:srgbClr val="434343"/>
              </a:solidFill>
            </a:endParaRPr>
          </a:p>
        </p:txBody>
      </p:sp>
      <p:grpSp>
        <p:nvGrpSpPr>
          <p:cNvPr id="182" name="Google Shape;182;p21"/>
          <p:cNvGrpSpPr/>
          <p:nvPr/>
        </p:nvGrpSpPr>
        <p:grpSpPr>
          <a:xfrm>
            <a:off x="523500" y="4834500"/>
            <a:ext cx="8097000" cy="128700"/>
            <a:chOff x="503625" y="4714875"/>
            <a:chExt cx="8097000" cy="128700"/>
          </a:xfrm>
        </p:grpSpPr>
        <p:sp>
          <p:nvSpPr>
            <p:cNvPr id="183" name="Google Shape;183;p21"/>
            <p:cNvSpPr/>
            <p:nvPr/>
          </p:nvSpPr>
          <p:spPr>
            <a:xfrm>
              <a:off x="503625" y="4714875"/>
              <a:ext cx="1505400" cy="128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EDA</a:t>
              </a:r>
              <a:endParaRPr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84" name="Google Shape;184;p21"/>
            <p:cNvSpPr/>
            <p:nvPr/>
          </p:nvSpPr>
          <p:spPr>
            <a:xfrm>
              <a:off x="2085225" y="4714875"/>
              <a:ext cx="12435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TOP FACTORS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85" name="Google Shape;185;p21"/>
            <p:cNvSpPr/>
            <p:nvPr/>
          </p:nvSpPr>
          <p:spPr>
            <a:xfrm>
              <a:off x="3404925" y="4714875"/>
              <a:ext cx="27471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OPTIMIZATION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86" name="Google Shape;186;p21"/>
            <p:cNvSpPr/>
            <p:nvPr/>
          </p:nvSpPr>
          <p:spPr>
            <a:xfrm>
              <a:off x="6228225" y="4714875"/>
              <a:ext cx="10527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FORECASTING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87" name="Google Shape;187;p21"/>
            <p:cNvSpPr/>
            <p:nvPr/>
          </p:nvSpPr>
          <p:spPr>
            <a:xfrm>
              <a:off x="7357125" y="4714875"/>
              <a:ext cx="1243500" cy="1287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51C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IMPROVE</a:t>
              </a:r>
              <a:endParaRPr sz="90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1062</Words>
  <Application>Microsoft Macintosh PowerPoint</Application>
  <PresentationFormat>On-screen Show (16:9)</PresentationFormat>
  <Paragraphs>267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Georgia</vt:lpstr>
      <vt:lpstr>Calibri</vt:lpstr>
      <vt:lpstr>Arial</vt:lpstr>
      <vt:lpstr>Impact</vt:lpstr>
      <vt:lpstr>Montserrat</vt:lpstr>
      <vt:lpstr>Simple Dark</vt:lpstr>
      <vt:lpstr>PowerPoint Presentation</vt:lpstr>
      <vt:lpstr>Team (E)</vt:lpstr>
      <vt:lpstr>PowerPoint Presentation</vt:lpstr>
      <vt:lpstr>PowerPoint Presentation</vt:lpstr>
      <vt:lpstr>PowerPoint Presentation</vt:lpstr>
      <vt:lpstr>PowerPoint Presentation</vt:lpstr>
      <vt:lpstr>Exploratory Data Analysis </vt:lpstr>
      <vt:lpstr>Exploratory Data Analysis - ROI  2018 vs 2019</vt:lpstr>
      <vt:lpstr>Exploratory Data Analysis - ROAS 2018 vs 2019</vt:lpstr>
      <vt:lpstr>Exploratory Data Analysis - % Spend in Media Type</vt:lpstr>
      <vt:lpstr>PowerPoint Presentation</vt:lpstr>
      <vt:lpstr>Top factors influencing unit sales – feature selection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Modeling - Coefficients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Xinran Li</cp:lastModifiedBy>
  <cp:revision>1</cp:revision>
  <dcterms:modified xsi:type="dcterms:W3CDTF">2022-03-04T14:38:33Z</dcterms:modified>
</cp:coreProperties>
</file>